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33"/>
  </p:notesMasterIdLst>
  <p:sldIdLst>
    <p:sldId id="290" r:id="rId7"/>
    <p:sldId id="294" r:id="rId8"/>
    <p:sldId id="275" r:id="rId9"/>
    <p:sldId id="276" r:id="rId10"/>
    <p:sldId id="266" r:id="rId11"/>
    <p:sldId id="282" r:id="rId12"/>
    <p:sldId id="267" r:id="rId13"/>
    <p:sldId id="278" r:id="rId14"/>
    <p:sldId id="291" r:id="rId15"/>
    <p:sldId id="259" r:id="rId16"/>
    <p:sldId id="258" r:id="rId17"/>
    <p:sldId id="295" r:id="rId18"/>
    <p:sldId id="287" r:id="rId19"/>
    <p:sldId id="262" r:id="rId20"/>
    <p:sldId id="269" r:id="rId21"/>
    <p:sldId id="289" r:id="rId22"/>
    <p:sldId id="288" r:id="rId23"/>
    <p:sldId id="270" r:id="rId24"/>
    <p:sldId id="263" r:id="rId25"/>
    <p:sldId id="256" r:id="rId26"/>
    <p:sldId id="281" r:id="rId27"/>
    <p:sldId id="297" r:id="rId28"/>
    <p:sldId id="298" r:id="rId29"/>
    <p:sldId id="299" r:id="rId30"/>
    <p:sldId id="292" r:id="rId31"/>
    <p:sldId id="26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emin Gilsdorf" userId="1c6547e4-77af-4885-852a-aebe8882ee20" providerId="ADAL" clId="{8F65CBBD-9FFF-47A2-925B-3DEDCD4AD1B7}"/>
    <pc:docChg chg="modSld">
      <pc:chgData name="Benjemin Gilsdorf" userId="1c6547e4-77af-4885-852a-aebe8882ee20" providerId="ADAL" clId="{8F65CBBD-9FFF-47A2-925B-3DEDCD4AD1B7}" dt="2024-02-27T17:38:12.604" v="26" actId="5793"/>
      <pc:docMkLst>
        <pc:docMk/>
      </pc:docMkLst>
      <pc:sldChg chg="modSp mod">
        <pc:chgData name="Benjemin Gilsdorf" userId="1c6547e4-77af-4885-852a-aebe8882ee20" providerId="ADAL" clId="{8F65CBBD-9FFF-47A2-925B-3DEDCD4AD1B7}" dt="2024-02-26T15:36:53.226" v="5" actId="20577"/>
        <pc:sldMkLst>
          <pc:docMk/>
          <pc:sldMk cId="4201968165" sldId="258"/>
        </pc:sldMkLst>
        <pc:spChg chg="mod">
          <ac:chgData name="Benjemin Gilsdorf" userId="1c6547e4-77af-4885-852a-aebe8882ee20" providerId="ADAL" clId="{8F65CBBD-9FFF-47A2-925B-3DEDCD4AD1B7}" dt="2024-02-26T15:36:53.226" v="5" actId="20577"/>
          <ac:spMkLst>
            <pc:docMk/>
            <pc:sldMk cId="4201968165" sldId="258"/>
            <ac:spMk id="4" creationId="{FE0CC659-DE36-7FAE-6DCF-3B490D61702B}"/>
          </ac:spMkLst>
        </pc:spChg>
      </pc:sldChg>
      <pc:sldChg chg="modSp mod">
        <pc:chgData name="Benjemin Gilsdorf" userId="1c6547e4-77af-4885-852a-aebe8882ee20" providerId="ADAL" clId="{8F65CBBD-9FFF-47A2-925B-3DEDCD4AD1B7}" dt="2024-02-26T15:37:04.026" v="9" actId="20577"/>
        <pc:sldMkLst>
          <pc:docMk/>
          <pc:sldMk cId="3910802748" sldId="259"/>
        </pc:sldMkLst>
        <pc:spChg chg="mod">
          <ac:chgData name="Benjemin Gilsdorf" userId="1c6547e4-77af-4885-852a-aebe8882ee20" providerId="ADAL" clId="{8F65CBBD-9FFF-47A2-925B-3DEDCD4AD1B7}" dt="2024-02-26T15:35:59.644" v="1" actId="20577"/>
          <ac:spMkLst>
            <pc:docMk/>
            <pc:sldMk cId="3910802748" sldId="259"/>
            <ac:spMk id="3" creationId="{2D5A00B3-AD0F-401C-B23C-0ECE9B855F02}"/>
          </ac:spMkLst>
        </pc:spChg>
        <pc:spChg chg="mod">
          <ac:chgData name="Benjemin Gilsdorf" userId="1c6547e4-77af-4885-852a-aebe8882ee20" providerId="ADAL" clId="{8F65CBBD-9FFF-47A2-925B-3DEDCD4AD1B7}" dt="2024-02-26T15:37:04.026" v="9" actId="20577"/>
          <ac:spMkLst>
            <pc:docMk/>
            <pc:sldMk cId="3910802748" sldId="259"/>
            <ac:spMk id="4" creationId="{C04C656F-C803-F0E3-632C-A1DECA949160}"/>
          </ac:spMkLst>
        </pc:spChg>
      </pc:sldChg>
      <pc:sldChg chg="modSp mod">
        <pc:chgData name="Benjemin Gilsdorf" userId="1c6547e4-77af-4885-852a-aebe8882ee20" providerId="ADAL" clId="{8F65CBBD-9FFF-47A2-925B-3DEDCD4AD1B7}" dt="2024-02-27T17:38:12.604" v="26" actId="5793"/>
        <pc:sldMkLst>
          <pc:docMk/>
          <pc:sldMk cId="2900844751" sldId="269"/>
        </pc:sldMkLst>
        <pc:spChg chg="mod">
          <ac:chgData name="Benjemin Gilsdorf" userId="1c6547e4-77af-4885-852a-aebe8882ee20" providerId="ADAL" clId="{8F65CBBD-9FFF-47A2-925B-3DEDCD4AD1B7}" dt="2024-02-27T17:38:12.604" v="26" actId="5793"/>
          <ac:spMkLst>
            <pc:docMk/>
            <pc:sldMk cId="2900844751" sldId="269"/>
            <ac:spMk id="3" creationId="{288BFBF0-2D5E-48DB-AFC6-6697C61899DF}"/>
          </ac:spMkLst>
        </pc:spChg>
      </pc:sldChg>
      <pc:sldChg chg="modSp mod">
        <pc:chgData name="Benjemin Gilsdorf" userId="1c6547e4-77af-4885-852a-aebe8882ee20" providerId="ADAL" clId="{8F65CBBD-9FFF-47A2-925B-3DEDCD4AD1B7}" dt="2024-02-26T15:37:30.212" v="17" actId="20577"/>
        <pc:sldMkLst>
          <pc:docMk/>
          <pc:sldMk cId="3082260724" sldId="291"/>
        </pc:sldMkLst>
        <pc:spChg chg="mod">
          <ac:chgData name="Benjemin Gilsdorf" userId="1c6547e4-77af-4885-852a-aebe8882ee20" providerId="ADAL" clId="{8F65CBBD-9FFF-47A2-925B-3DEDCD4AD1B7}" dt="2024-02-26T15:37:30.212" v="17" actId="20577"/>
          <ac:spMkLst>
            <pc:docMk/>
            <pc:sldMk cId="3082260724" sldId="291"/>
            <ac:spMk id="4" creationId="{42753FC4-D1DF-AD22-F96C-F6F56C62042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E4AB44-F7F1-42E5-AA72-197EECACA5C5}"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E60D81DB-CE1F-45C9-B225-E0025667EA0B}">
      <dgm:prSet/>
      <dgm:spPr>
        <a:solidFill>
          <a:schemeClr val="accent4"/>
        </a:solidFill>
      </dgm:spPr>
      <dgm:t>
        <a:bodyPr/>
        <a:lstStyle/>
        <a:p>
          <a:r>
            <a:rPr lang="en-US" dirty="0"/>
            <a:t>Candidates for a degree must submit a formal Graduation Application before a degree can be awarded</a:t>
          </a:r>
        </a:p>
      </dgm:t>
    </dgm:pt>
    <dgm:pt modelId="{5FBC9CBE-5696-4B0B-9A53-FFCB681E8F7B}" type="parTrans" cxnId="{48F0BC24-BA8E-4A8D-BF1F-4CF534A86BE6}">
      <dgm:prSet/>
      <dgm:spPr/>
      <dgm:t>
        <a:bodyPr/>
        <a:lstStyle/>
        <a:p>
          <a:endParaRPr lang="en-US"/>
        </a:p>
      </dgm:t>
    </dgm:pt>
    <dgm:pt modelId="{AEB394F6-97C9-490E-90F9-65CC41E5EB50}" type="sibTrans" cxnId="{48F0BC24-BA8E-4A8D-BF1F-4CF534A86BE6}">
      <dgm:prSet/>
      <dgm:spPr>
        <a:solidFill>
          <a:schemeClr val="accent4">
            <a:lumMod val="20000"/>
            <a:lumOff val="80000"/>
            <a:alpha val="90000"/>
          </a:schemeClr>
        </a:solidFill>
      </dgm:spPr>
      <dgm:t>
        <a:bodyPr/>
        <a:lstStyle/>
        <a:p>
          <a:endParaRPr lang="en-US"/>
        </a:p>
      </dgm:t>
    </dgm:pt>
    <dgm:pt modelId="{1D25CF15-5036-4CC8-B376-BF133DBFC729}">
      <dgm:prSet/>
      <dgm:spPr/>
      <dgm:t>
        <a:bodyPr/>
        <a:lstStyle/>
        <a:p>
          <a:r>
            <a:rPr lang="en-US"/>
            <a:t>Where to find the Graduation Application</a:t>
          </a:r>
        </a:p>
      </dgm:t>
    </dgm:pt>
    <dgm:pt modelId="{E78B2448-4B14-4109-9436-320F0EB83725}" type="parTrans" cxnId="{A42F6547-5945-4258-A823-080CC9A07946}">
      <dgm:prSet/>
      <dgm:spPr/>
      <dgm:t>
        <a:bodyPr/>
        <a:lstStyle/>
        <a:p>
          <a:endParaRPr lang="en-US"/>
        </a:p>
      </dgm:t>
    </dgm:pt>
    <dgm:pt modelId="{DB7E5783-1831-4E6F-A040-9EC24F2BC60F}" type="sibTrans" cxnId="{A42F6547-5945-4258-A823-080CC9A07946}">
      <dgm:prSet/>
      <dgm:spPr/>
      <dgm:t>
        <a:bodyPr/>
        <a:lstStyle/>
        <a:p>
          <a:endParaRPr lang="en-US"/>
        </a:p>
      </dgm:t>
    </dgm:pt>
    <dgm:pt modelId="{4FBBA0A0-2341-4D30-856B-9D4CAA085415}">
      <dgm:prSet/>
      <dgm:spPr/>
      <dgm:t>
        <a:bodyPr/>
        <a:lstStyle/>
        <a:p>
          <a:r>
            <a:rPr lang="en-US" dirty="0"/>
            <a:t>MySiena &gt; Academic Information &gt; Application for Graduation</a:t>
          </a:r>
        </a:p>
      </dgm:t>
    </dgm:pt>
    <dgm:pt modelId="{B1D9B7CA-1589-422E-B546-97B1910A3D2B}" type="parTrans" cxnId="{5B1EA6C2-86DB-47F1-B67F-A36AAD56B64B}">
      <dgm:prSet/>
      <dgm:spPr/>
      <dgm:t>
        <a:bodyPr/>
        <a:lstStyle/>
        <a:p>
          <a:endParaRPr lang="en-US"/>
        </a:p>
      </dgm:t>
    </dgm:pt>
    <dgm:pt modelId="{21D67AFC-D4C8-4719-A8F5-F63FA9819C27}" type="sibTrans" cxnId="{5B1EA6C2-86DB-47F1-B67F-A36AAD56B64B}">
      <dgm:prSet/>
      <dgm:spPr/>
      <dgm:t>
        <a:bodyPr/>
        <a:lstStyle/>
        <a:p>
          <a:endParaRPr lang="en-US"/>
        </a:p>
      </dgm:t>
    </dgm:pt>
    <dgm:pt modelId="{CA2F2841-C00F-4678-A907-0A4B8B596122}" type="pres">
      <dgm:prSet presAssocID="{6EE4AB44-F7F1-42E5-AA72-197EECACA5C5}" presName="outerComposite" presStyleCnt="0">
        <dgm:presLayoutVars>
          <dgm:chMax val="5"/>
          <dgm:dir/>
          <dgm:resizeHandles val="exact"/>
        </dgm:presLayoutVars>
      </dgm:prSet>
      <dgm:spPr/>
    </dgm:pt>
    <dgm:pt modelId="{72BB668F-58E0-4BF5-80D8-C4ED8C93A959}" type="pres">
      <dgm:prSet presAssocID="{6EE4AB44-F7F1-42E5-AA72-197EECACA5C5}" presName="dummyMaxCanvas" presStyleCnt="0">
        <dgm:presLayoutVars/>
      </dgm:prSet>
      <dgm:spPr/>
    </dgm:pt>
    <dgm:pt modelId="{86081338-8FCE-4C29-95DB-B6FBBC0E7FF4}" type="pres">
      <dgm:prSet presAssocID="{6EE4AB44-F7F1-42E5-AA72-197EECACA5C5}" presName="TwoNodes_1" presStyleLbl="node1" presStyleIdx="0" presStyleCnt="2">
        <dgm:presLayoutVars>
          <dgm:bulletEnabled val="1"/>
        </dgm:presLayoutVars>
      </dgm:prSet>
      <dgm:spPr/>
    </dgm:pt>
    <dgm:pt modelId="{F79A093F-88C6-4457-84FD-2CF089592E76}" type="pres">
      <dgm:prSet presAssocID="{6EE4AB44-F7F1-42E5-AA72-197EECACA5C5}" presName="TwoNodes_2" presStyleLbl="node1" presStyleIdx="1" presStyleCnt="2">
        <dgm:presLayoutVars>
          <dgm:bulletEnabled val="1"/>
        </dgm:presLayoutVars>
      </dgm:prSet>
      <dgm:spPr/>
    </dgm:pt>
    <dgm:pt modelId="{C2C251BF-E613-45F4-8E48-D3904950B7C6}" type="pres">
      <dgm:prSet presAssocID="{6EE4AB44-F7F1-42E5-AA72-197EECACA5C5}" presName="TwoConn_1-2" presStyleLbl="fgAccFollowNode1" presStyleIdx="0" presStyleCnt="1">
        <dgm:presLayoutVars>
          <dgm:bulletEnabled val="1"/>
        </dgm:presLayoutVars>
      </dgm:prSet>
      <dgm:spPr/>
    </dgm:pt>
    <dgm:pt modelId="{64898A8D-BD1D-4263-AF92-9AD3C52E356B}" type="pres">
      <dgm:prSet presAssocID="{6EE4AB44-F7F1-42E5-AA72-197EECACA5C5}" presName="TwoNodes_1_text" presStyleLbl="node1" presStyleIdx="1" presStyleCnt="2">
        <dgm:presLayoutVars>
          <dgm:bulletEnabled val="1"/>
        </dgm:presLayoutVars>
      </dgm:prSet>
      <dgm:spPr/>
    </dgm:pt>
    <dgm:pt modelId="{C7905205-DC20-42A0-965D-3CAD221FD3E7}" type="pres">
      <dgm:prSet presAssocID="{6EE4AB44-F7F1-42E5-AA72-197EECACA5C5}" presName="TwoNodes_2_text" presStyleLbl="node1" presStyleIdx="1" presStyleCnt="2">
        <dgm:presLayoutVars>
          <dgm:bulletEnabled val="1"/>
        </dgm:presLayoutVars>
      </dgm:prSet>
      <dgm:spPr/>
    </dgm:pt>
  </dgm:ptLst>
  <dgm:cxnLst>
    <dgm:cxn modelId="{48F0BC24-BA8E-4A8D-BF1F-4CF534A86BE6}" srcId="{6EE4AB44-F7F1-42E5-AA72-197EECACA5C5}" destId="{E60D81DB-CE1F-45C9-B225-E0025667EA0B}" srcOrd="0" destOrd="0" parTransId="{5FBC9CBE-5696-4B0B-9A53-FFCB681E8F7B}" sibTransId="{AEB394F6-97C9-490E-90F9-65CC41E5EB50}"/>
    <dgm:cxn modelId="{A42F6547-5945-4258-A823-080CC9A07946}" srcId="{6EE4AB44-F7F1-42E5-AA72-197EECACA5C5}" destId="{1D25CF15-5036-4CC8-B376-BF133DBFC729}" srcOrd="1" destOrd="0" parTransId="{E78B2448-4B14-4109-9436-320F0EB83725}" sibTransId="{DB7E5783-1831-4E6F-A040-9EC24F2BC60F}"/>
    <dgm:cxn modelId="{8A5AA26E-6D7F-41EB-BEDD-5FDCF8A4F1F7}" type="presOf" srcId="{1D25CF15-5036-4CC8-B376-BF133DBFC729}" destId="{F79A093F-88C6-4457-84FD-2CF089592E76}" srcOrd="0" destOrd="0" presId="urn:microsoft.com/office/officeart/2005/8/layout/vProcess5"/>
    <dgm:cxn modelId="{9BE1FE75-5405-4BED-8D93-66F7FD9CB857}" type="presOf" srcId="{E60D81DB-CE1F-45C9-B225-E0025667EA0B}" destId="{86081338-8FCE-4C29-95DB-B6FBBC0E7FF4}" srcOrd="0" destOrd="0" presId="urn:microsoft.com/office/officeart/2005/8/layout/vProcess5"/>
    <dgm:cxn modelId="{C3E8D287-6E45-4B63-96B9-5785794DE22E}" type="presOf" srcId="{E60D81DB-CE1F-45C9-B225-E0025667EA0B}" destId="{64898A8D-BD1D-4263-AF92-9AD3C52E356B}" srcOrd="1" destOrd="0" presId="urn:microsoft.com/office/officeart/2005/8/layout/vProcess5"/>
    <dgm:cxn modelId="{FD8A7FAD-B519-4B3A-9389-D70F80E74C34}" type="presOf" srcId="{AEB394F6-97C9-490E-90F9-65CC41E5EB50}" destId="{C2C251BF-E613-45F4-8E48-D3904950B7C6}" srcOrd="0" destOrd="0" presId="urn:microsoft.com/office/officeart/2005/8/layout/vProcess5"/>
    <dgm:cxn modelId="{B21AB0B3-8C44-4197-8CDB-2E5B1CBA1B4B}" type="presOf" srcId="{4FBBA0A0-2341-4D30-856B-9D4CAA085415}" destId="{C7905205-DC20-42A0-965D-3CAD221FD3E7}" srcOrd="1" destOrd="1" presId="urn:microsoft.com/office/officeart/2005/8/layout/vProcess5"/>
    <dgm:cxn modelId="{5B1EA6C2-86DB-47F1-B67F-A36AAD56B64B}" srcId="{1D25CF15-5036-4CC8-B376-BF133DBFC729}" destId="{4FBBA0A0-2341-4D30-856B-9D4CAA085415}" srcOrd="0" destOrd="0" parTransId="{B1D9B7CA-1589-422E-B546-97B1910A3D2B}" sibTransId="{21D67AFC-D4C8-4719-A8F5-F63FA9819C27}"/>
    <dgm:cxn modelId="{1C8A00D1-B3ED-48FB-BF9E-6DF80536CECB}" type="presOf" srcId="{1D25CF15-5036-4CC8-B376-BF133DBFC729}" destId="{C7905205-DC20-42A0-965D-3CAD221FD3E7}" srcOrd="1" destOrd="0" presId="urn:microsoft.com/office/officeart/2005/8/layout/vProcess5"/>
    <dgm:cxn modelId="{6A5442E2-DF2B-4052-A402-AC6ACFA8E2A0}" type="presOf" srcId="{6EE4AB44-F7F1-42E5-AA72-197EECACA5C5}" destId="{CA2F2841-C00F-4678-A907-0A4B8B596122}" srcOrd="0" destOrd="0" presId="urn:microsoft.com/office/officeart/2005/8/layout/vProcess5"/>
    <dgm:cxn modelId="{810630EC-70EA-4B3C-A442-E5F7C1CB9C05}" type="presOf" srcId="{4FBBA0A0-2341-4D30-856B-9D4CAA085415}" destId="{F79A093F-88C6-4457-84FD-2CF089592E76}" srcOrd="0" destOrd="1" presId="urn:microsoft.com/office/officeart/2005/8/layout/vProcess5"/>
    <dgm:cxn modelId="{94F361B5-D49F-49A4-AC7B-737ECEF7E69F}" type="presParOf" srcId="{CA2F2841-C00F-4678-A907-0A4B8B596122}" destId="{72BB668F-58E0-4BF5-80D8-C4ED8C93A959}" srcOrd="0" destOrd="0" presId="urn:microsoft.com/office/officeart/2005/8/layout/vProcess5"/>
    <dgm:cxn modelId="{10230243-19B0-408C-ABD0-B5745FD0FBAE}" type="presParOf" srcId="{CA2F2841-C00F-4678-A907-0A4B8B596122}" destId="{86081338-8FCE-4C29-95DB-B6FBBC0E7FF4}" srcOrd="1" destOrd="0" presId="urn:microsoft.com/office/officeart/2005/8/layout/vProcess5"/>
    <dgm:cxn modelId="{FFB0D4A2-8D53-4992-ABDC-3FFFEA378464}" type="presParOf" srcId="{CA2F2841-C00F-4678-A907-0A4B8B596122}" destId="{F79A093F-88C6-4457-84FD-2CF089592E76}" srcOrd="2" destOrd="0" presId="urn:microsoft.com/office/officeart/2005/8/layout/vProcess5"/>
    <dgm:cxn modelId="{C884347D-F454-4657-B06B-EB2BF3876B03}" type="presParOf" srcId="{CA2F2841-C00F-4678-A907-0A4B8B596122}" destId="{C2C251BF-E613-45F4-8E48-D3904950B7C6}" srcOrd="3" destOrd="0" presId="urn:microsoft.com/office/officeart/2005/8/layout/vProcess5"/>
    <dgm:cxn modelId="{0C6F80B3-2FBB-4EDB-92B8-C335A5D3DA31}" type="presParOf" srcId="{CA2F2841-C00F-4678-A907-0A4B8B596122}" destId="{64898A8D-BD1D-4263-AF92-9AD3C52E356B}" srcOrd="4" destOrd="0" presId="urn:microsoft.com/office/officeart/2005/8/layout/vProcess5"/>
    <dgm:cxn modelId="{3DCF6C7B-BDDD-4C4C-89BE-3C355CED7F69}" type="presParOf" srcId="{CA2F2841-C00F-4678-A907-0A4B8B596122}" destId="{C7905205-DC20-42A0-965D-3CAD221FD3E7}"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81338-8FCE-4C29-95DB-B6FBBC0E7FF4}">
      <dsp:nvSpPr>
        <dsp:cNvPr id="0" name=""/>
        <dsp:cNvSpPr/>
      </dsp:nvSpPr>
      <dsp:spPr>
        <a:xfrm>
          <a:off x="0" y="0"/>
          <a:ext cx="9288654" cy="166023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Candidates for a degree must submit a formal Graduation Application before a degree can be awarded</a:t>
          </a:r>
        </a:p>
      </dsp:txBody>
      <dsp:txXfrm>
        <a:off x="48627" y="48627"/>
        <a:ext cx="7572674" cy="1562978"/>
      </dsp:txXfrm>
    </dsp:sp>
    <dsp:sp modelId="{F79A093F-88C6-4457-84FD-2CF089592E76}">
      <dsp:nvSpPr>
        <dsp:cNvPr id="0" name=""/>
        <dsp:cNvSpPr/>
      </dsp:nvSpPr>
      <dsp:spPr>
        <a:xfrm>
          <a:off x="1639174" y="2029172"/>
          <a:ext cx="9288654" cy="166023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Where to find the Graduation Application</a:t>
          </a:r>
        </a:p>
        <a:p>
          <a:pPr marL="228600" lvl="1" indent="-228600" algn="l" defTabSz="1022350">
            <a:lnSpc>
              <a:spcPct val="90000"/>
            </a:lnSpc>
            <a:spcBef>
              <a:spcPct val="0"/>
            </a:spcBef>
            <a:spcAft>
              <a:spcPct val="15000"/>
            </a:spcAft>
            <a:buChar char="•"/>
          </a:pPr>
          <a:r>
            <a:rPr lang="en-US" sz="2300" kern="1200" dirty="0"/>
            <a:t>MySiena &gt; Academic Information &gt; Application for Graduation</a:t>
          </a:r>
        </a:p>
      </dsp:txBody>
      <dsp:txXfrm>
        <a:off x="1687801" y="2077799"/>
        <a:ext cx="6473075" cy="1562978"/>
      </dsp:txXfrm>
    </dsp:sp>
    <dsp:sp modelId="{C2C251BF-E613-45F4-8E48-D3904950B7C6}">
      <dsp:nvSpPr>
        <dsp:cNvPr id="0" name=""/>
        <dsp:cNvSpPr/>
      </dsp:nvSpPr>
      <dsp:spPr>
        <a:xfrm>
          <a:off x="8209503" y="1305127"/>
          <a:ext cx="1079150" cy="1079150"/>
        </a:xfrm>
        <a:prstGeom prst="downArrow">
          <a:avLst>
            <a:gd name="adj1" fmla="val 55000"/>
            <a:gd name="adj2" fmla="val 45000"/>
          </a:avLst>
        </a:prstGeom>
        <a:solidFill>
          <a:schemeClr val="accent4">
            <a:lumMod val="20000"/>
            <a:lumOff val="8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452312" y="1305127"/>
        <a:ext cx="593532" cy="81206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A4857-E341-4EAD-834F-9E466DC177E0}"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CDF85-EA2B-4E7F-BF6A-4EE5D2DA5431}" type="slidenum">
              <a:rPr lang="en-US" smtClean="0"/>
              <a:t>‹#›</a:t>
            </a:fld>
            <a:endParaRPr lang="en-US"/>
          </a:p>
        </p:txBody>
      </p:sp>
    </p:spTree>
    <p:extLst>
      <p:ext uri="{BB962C8B-B14F-4D97-AF65-F5344CB8AC3E}">
        <p14:creationId xmlns:p14="http://schemas.microsoft.com/office/powerpoint/2010/main" val="3184646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ECDF85-EA2B-4E7F-BF6A-4EE5D2DA5431}" type="slidenum">
              <a:rPr lang="en-US" smtClean="0"/>
              <a:t>9</a:t>
            </a:fld>
            <a:endParaRPr lang="en-US"/>
          </a:p>
        </p:txBody>
      </p:sp>
    </p:spTree>
    <p:extLst>
      <p:ext uri="{BB962C8B-B14F-4D97-AF65-F5344CB8AC3E}">
        <p14:creationId xmlns:p14="http://schemas.microsoft.com/office/powerpoint/2010/main" val="1082049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0FCF-91A0-4FA6-9360-B563561698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F4C3A4-A56B-4ACB-98B3-57BD29F0F9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7E3F82-20A7-4F57-BC9A-0D6ED6CB9568}"/>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5" name="Footer Placeholder 4">
            <a:extLst>
              <a:ext uri="{FF2B5EF4-FFF2-40B4-BE49-F238E27FC236}">
                <a16:creationId xmlns:a16="http://schemas.microsoft.com/office/drawing/2014/main" id="{A51AEE6A-2067-4C79-B17B-C9E912D9E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9FC18-698A-4446-84DF-8DE9C603C7C8}"/>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597371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5A017-4E1A-4963-BF84-52567B8DE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091EB-C111-49F0-82D8-7FB8863034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0A4DC-EE3C-439A-B125-49DEB71FB182}"/>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5" name="Footer Placeholder 4">
            <a:extLst>
              <a:ext uri="{FF2B5EF4-FFF2-40B4-BE49-F238E27FC236}">
                <a16:creationId xmlns:a16="http://schemas.microsoft.com/office/drawing/2014/main" id="{CB5594CF-2AA4-4E19-B3E4-3B058D084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9C1D5-CF72-4BD4-9576-43DE239C6A18}"/>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428525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EA44-5722-41C1-9796-9539BB9CD1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8DEBD6-82BF-46CA-B0E5-8E04176C38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73436C-5EC5-4685-AC4A-5C2751ABBFCE}"/>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5" name="Footer Placeholder 4">
            <a:extLst>
              <a:ext uri="{FF2B5EF4-FFF2-40B4-BE49-F238E27FC236}">
                <a16:creationId xmlns:a16="http://schemas.microsoft.com/office/drawing/2014/main" id="{4E654C2F-B2AA-4EE2-94FD-841F0DBA6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C3138-B1E5-4AF4-B29C-8A2FC0F75963}"/>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145155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0EFF-ED21-41F9-A7A1-DF761B66BB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3B7889-2E82-4723-A32B-C40A457F87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E13D3F-F0F6-469C-A672-90B051C921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82C669-85FE-4AB9-BC0F-504D08FFDD8F}"/>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6" name="Footer Placeholder 5">
            <a:extLst>
              <a:ext uri="{FF2B5EF4-FFF2-40B4-BE49-F238E27FC236}">
                <a16:creationId xmlns:a16="http://schemas.microsoft.com/office/drawing/2014/main" id="{7833194C-529E-41DA-8A9C-F8B6539CF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2F13F-FEED-418D-8828-F140900A6977}"/>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2709654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4C4AD-6ED8-4139-BBE8-BB76288BFF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FB2DEA-B58B-4EA5-8467-C77EDC2797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BDCC16-BCE1-4365-822E-09DEB115D1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D554DC-E78D-41CF-9593-63E9FFA856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A381E1-DACE-48AB-A6A0-77701BD401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F18F68-729B-4A57-B8B6-A083A777AF02}"/>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8" name="Footer Placeholder 7">
            <a:extLst>
              <a:ext uri="{FF2B5EF4-FFF2-40B4-BE49-F238E27FC236}">
                <a16:creationId xmlns:a16="http://schemas.microsoft.com/office/drawing/2014/main" id="{CDA61FFF-D74B-4F63-A5B5-E5FE5ECEC2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4F9B92-D51F-4FD7-AA96-57994361F0A2}"/>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2679418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BB80-E3D5-4441-BBB6-EB1955FCB4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9960E5-7506-4D7F-AC1F-9CEFD75D83BC}"/>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4" name="Footer Placeholder 3">
            <a:extLst>
              <a:ext uri="{FF2B5EF4-FFF2-40B4-BE49-F238E27FC236}">
                <a16:creationId xmlns:a16="http://schemas.microsoft.com/office/drawing/2014/main" id="{678869BE-6DF9-4F47-81C6-E362CBFCF9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B279BB-3469-46F5-9780-6E1233C31BAF}"/>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345065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FBD5B-35D1-443D-A816-0EA8D3604887}"/>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3" name="Footer Placeholder 2">
            <a:extLst>
              <a:ext uri="{FF2B5EF4-FFF2-40B4-BE49-F238E27FC236}">
                <a16:creationId xmlns:a16="http://schemas.microsoft.com/office/drawing/2014/main" id="{062B2C05-FE24-4115-9436-5F0325D621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75FD7-AFA4-4647-930C-C82F152592DF}"/>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1524256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B3C4-1CA0-43E6-9D5B-4E9EEF858D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5039C5-B35C-4634-9083-936113043B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0CD80-BD4F-46EE-9BEE-A0A9D2FE2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2484DD-DB78-4B2D-82D5-CC154630D6B4}"/>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6" name="Footer Placeholder 5">
            <a:extLst>
              <a:ext uri="{FF2B5EF4-FFF2-40B4-BE49-F238E27FC236}">
                <a16:creationId xmlns:a16="http://schemas.microsoft.com/office/drawing/2014/main" id="{297C4AF9-FC8A-49BA-BE23-D359131BCA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858A8-FD6B-4EE8-A758-876A62FB5F0B}"/>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3681315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4AA9-5C50-4782-9BDF-B5399FA31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F6B37F-CDA6-41EE-AAD3-CF32BE0057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CE5C94-AFCA-4CCC-975F-F90C613ED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986531-2C9E-4873-B921-603E5F5A0812}"/>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6" name="Footer Placeholder 5">
            <a:extLst>
              <a:ext uri="{FF2B5EF4-FFF2-40B4-BE49-F238E27FC236}">
                <a16:creationId xmlns:a16="http://schemas.microsoft.com/office/drawing/2014/main" id="{6C0F4994-A551-43DD-88DA-6D6F6FDE7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3A91A2-1D47-487D-A423-4DB81707E77F}"/>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3271018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71362-CF40-4964-A4E7-D06FE115ED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49C0EF-11E2-4F88-85C6-8392C67DB7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3D7B6-7BFB-4B7C-AE06-31E5C13C1A3C}"/>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5" name="Footer Placeholder 4">
            <a:extLst>
              <a:ext uri="{FF2B5EF4-FFF2-40B4-BE49-F238E27FC236}">
                <a16:creationId xmlns:a16="http://schemas.microsoft.com/office/drawing/2014/main" id="{FC2E2773-66C3-4CA9-80F4-A4B1D5128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B70E9-83CE-4565-ACC5-291028D69A86}"/>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2780811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55FEDD-7117-46FC-B068-39B51353E6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FE3A89-8504-4BEE-9784-3292C6E1F8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80DAD-383A-43A2-B355-22DC405D7D78}"/>
              </a:ext>
            </a:extLst>
          </p:cNvPr>
          <p:cNvSpPr>
            <a:spLocks noGrp="1"/>
          </p:cNvSpPr>
          <p:nvPr>
            <p:ph type="dt" sz="half" idx="10"/>
          </p:nvPr>
        </p:nvSpPr>
        <p:spPr/>
        <p:txBody>
          <a:bodyPr/>
          <a:lstStyle/>
          <a:p>
            <a:fld id="{8B3AB4BE-CD73-4C74-B929-11190747EAF6}" type="datetimeFigureOut">
              <a:rPr lang="en-US" smtClean="0"/>
              <a:t>2/27/2024</a:t>
            </a:fld>
            <a:endParaRPr lang="en-US"/>
          </a:p>
        </p:txBody>
      </p:sp>
      <p:sp>
        <p:nvSpPr>
          <p:cNvPr id="5" name="Footer Placeholder 4">
            <a:extLst>
              <a:ext uri="{FF2B5EF4-FFF2-40B4-BE49-F238E27FC236}">
                <a16:creationId xmlns:a16="http://schemas.microsoft.com/office/drawing/2014/main" id="{9A58AC20-8D90-4569-BE45-D8BBF755E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2ABB3-926F-4DC6-BF18-B13796C94D6D}"/>
              </a:ext>
            </a:extLst>
          </p:cNvPr>
          <p:cNvSpPr>
            <a:spLocks noGrp="1"/>
          </p:cNvSpPr>
          <p:nvPr>
            <p:ph type="sldNum" sz="quarter" idx="12"/>
          </p:nvPr>
        </p:nvSpPr>
        <p:spPr/>
        <p:txBody>
          <a:bodyPr/>
          <a:lstStyle/>
          <a:p>
            <a:fld id="{2BB4229F-F540-4E04-A81D-4FD7869B2AFC}" type="slidenum">
              <a:rPr lang="en-US" smtClean="0"/>
              <a:t>‹#›</a:t>
            </a:fld>
            <a:endParaRPr lang="en-US"/>
          </a:p>
        </p:txBody>
      </p:sp>
    </p:spTree>
    <p:extLst>
      <p:ext uri="{BB962C8B-B14F-4D97-AF65-F5344CB8AC3E}">
        <p14:creationId xmlns:p14="http://schemas.microsoft.com/office/powerpoint/2010/main" val="356229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9B2B90D1-C4C6-4AA8-A608-879FA8697EAC}"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8B354-8A1C-4AA9-83E9-F50DCE8E2EC4}" type="slidenum">
              <a:rPr lang="en-US" smtClean="0"/>
              <a:t>‹#›</a:t>
            </a:fld>
            <a:endParaRPr lang="en-US"/>
          </a:p>
        </p:txBody>
      </p:sp>
    </p:spTree>
    <p:extLst>
      <p:ext uri="{BB962C8B-B14F-4D97-AF65-F5344CB8AC3E}">
        <p14:creationId xmlns:p14="http://schemas.microsoft.com/office/powerpoint/2010/main" val="251779493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2B90D1-C4C6-4AA8-A608-879FA8697EAC}"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8B354-8A1C-4AA9-83E9-F50DCE8E2EC4}" type="slidenum">
              <a:rPr lang="en-US" smtClean="0"/>
              <a:t>‹#›</a:t>
            </a:fld>
            <a:endParaRPr lang="en-US"/>
          </a:p>
        </p:txBody>
      </p:sp>
    </p:spTree>
    <p:extLst>
      <p:ext uri="{BB962C8B-B14F-4D97-AF65-F5344CB8AC3E}">
        <p14:creationId xmlns:p14="http://schemas.microsoft.com/office/powerpoint/2010/main" val="1273705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9B2B90D1-C4C6-4AA8-A608-879FA8697EAC}"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8B354-8A1C-4AA9-83E9-F50DCE8E2EC4}" type="slidenum">
              <a:rPr lang="en-US" smtClean="0"/>
              <a:t>‹#›</a:t>
            </a:fld>
            <a:endParaRPr lang="en-US"/>
          </a:p>
        </p:txBody>
      </p:sp>
    </p:spTree>
    <p:extLst>
      <p:ext uri="{BB962C8B-B14F-4D97-AF65-F5344CB8AC3E}">
        <p14:creationId xmlns:p14="http://schemas.microsoft.com/office/powerpoint/2010/main" val="350660201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9B2B90D1-C4C6-4AA8-A608-879FA8697EAC}" type="datetimeFigureOut">
              <a:rPr lang="en-US" smtClean="0"/>
              <a:t>2/27/2024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B98B354-8A1C-4AA9-83E9-F50DCE8E2EC4}" type="slidenum">
              <a:rPr lang="en-US" smtClean="0"/>
              <a:t>‹#›</a:t>
            </a:fld>
            <a:endParaRPr lang="en-US"/>
          </a:p>
        </p:txBody>
      </p:sp>
    </p:spTree>
    <p:extLst>
      <p:ext uri="{BB962C8B-B14F-4D97-AF65-F5344CB8AC3E}">
        <p14:creationId xmlns:p14="http://schemas.microsoft.com/office/powerpoint/2010/main" val="303859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9B2B90D1-C4C6-4AA8-A608-879FA8697EAC}"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8B354-8A1C-4AA9-83E9-F50DCE8E2EC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6971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2B90D1-C4C6-4AA8-A608-879FA8697EAC}" type="datetimeFigureOut">
              <a:rPr lang="en-US" smtClean="0"/>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8B354-8A1C-4AA9-83E9-F50DCE8E2EC4}" type="slidenum">
              <a:rPr lang="en-US" smtClean="0"/>
              <a:t>‹#›</a:t>
            </a:fld>
            <a:endParaRPr lang="en-US"/>
          </a:p>
        </p:txBody>
      </p:sp>
    </p:spTree>
    <p:extLst>
      <p:ext uri="{BB962C8B-B14F-4D97-AF65-F5344CB8AC3E}">
        <p14:creationId xmlns:p14="http://schemas.microsoft.com/office/powerpoint/2010/main" val="1256204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B90D1-C4C6-4AA8-A608-879FA8697EAC}" type="datetimeFigureOut">
              <a:rPr lang="en-US" smtClean="0"/>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8B354-8A1C-4AA9-83E9-F50DCE8E2EC4}" type="slidenum">
              <a:rPr lang="en-US" smtClean="0"/>
              <a:t>‹#›</a:t>
            </a:fld>
            <a:endParaRPr lang="en-US"/>
          </a:p>
        </p:txBody>
      </p:sp>
    </p:spTree>
    <p:extLst>
      <p:ext uri="{BB962C8B-B14F-4D97-AF65-F5344CB8AC3E}">
        <p14:creationId xmlns:p14="http://schemas.microsoft.com/office/powerpoint/2010/main" val="94718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9B2B90D1-C4C6-4AA8-A608-879FA8697EAC}" type="datetimeFigureOut">
              <a:rPr lang="en-US" smtClean="0"/>
              <a:t>2/27/2024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5B98B354-8A1C-4AA9-83E9-F50DCE8E2EC4}" type="slidenum">
              <a:rPr lang="en-US" smtClean="0"/>
              <a:t>‹#›</a:t>
            </a:fld>
            <a:endParaRPr lang="en-US"/>
          </a:p>
        </p:txBody>
      </p:sp>
    </p:spTree>
    <p:extLst>
      <p:ext uri="{BB962C8B-B14F-4D97-AF65-F5344CB8AC3E}">
        <p14:creationId xmlns:p14="http://schemas.microsoft.com/office/powerpoint/2010/main" val="569916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B2B90D1-C4C6-4AA8-A608-879FA8697EAC}" type="datetimeFigureOut">
              <a:rPr lang="en-US" smtClean="0"/>
              <a:t>2/27/2024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5B98B354-8A1C-4AA9-83E9-F50DCE8E2EC4}" type="slidenum">
              <a:rPr lang="en-US" smtClean="0"/>
              <a:t>‹#›</a:t>
            </a:fld>
            <a:endParaRPr lang="en-US"/>
          </a:p>
        </p:txBody>
      </p:sp>
    </p:spTree>
    <p:extLst>
      <p:ext uri="{BB962C8B-B14F-4D97-AF65-F5344CB8AC3E}">
        <p14:creationId xmlns:p14="http://schemas.microsoft.com/office/powerpoint/2010/main" val="2234648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B90D1-C4C6-4AA8-A608-879FA8697EAC}"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8B354-8A1C-4AA9-83E9-F50DCE8E2EC4}" type="slidenum">
              <a:rPr lang="en-US" smtClean="0"/>
              <a:t>‹#›</a:t>
            </a:fld>
            <a:endParaRPr lang="en-US"/>
          </a:p>
        </p:txBody>
      </p:sp>
    </p:spTree>
    <p:extLst>
      <p:ext uri="{BB962C8B-B14F-4D97-AF65-F5344CB8AC3E}">
        <p14:creationId xmlns:p14="http://schemas.microsoft.com/office/powerpoint/2010/main" val="84383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B90D1-C4C6-4AA8-A608-879FA8697EAC}"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8B354-8A1C-4AA9-83E9-F50DCE8E2EC4}" type="slidenum">
              <a:rPr lang="en-US" smtClean="0"/>
              <a:t>‹#›</a:t>
            </a:fld>
            <a:endParaRPr lang="en-US"/>
          </a:p>
        </p:txBody>
      </p:sp>
    </p:spTree>
    <p:extLst>
      <p:ext uri="{BB962C8B-B14F-4D97-AF65-F5344CB8AC3E}">
        <p14:creationId xmlns:p14="http://schemas.microsoft.com/office/powerpoint/2010/main" val="2140693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239E1D-DF62-475C-88A6-CDB3B823D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488A5C-3D18-497E-A8CA-AA3D19E5A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21870-A037-4784-B6CF-0F4534DD3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AB4BE-CD73-4C74-B929-11190747EAF6}" type="datetimeFigureOut">
              <a:rPr lang="en-US" smtClean="0"/>
              <a:t>2/27/2024</a:t>
            </a:fld>
            <a:endParaRPr lang="en-US"/>
          </a:p>
        </p:txBody>
      </p:sp>
      <p:sp>
        <p:nvSpPr>
          <p:cNvPr id="5" name="Footer Placeholder 4">
            <a:extLst>
              <a:ext uri="{FF2B5EF4-FFF2-40B4-BE49-F238E27FC236}">
                <a16:creationId xmlns:a16="http://schemas.microsoft.com/office/drawing/2014/main" id="{03621859-A3DA-4A02-B05B-08DAB376A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94BAC3-BCE9-4325-B288-7E6832185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4229F-F540-4E04-A81D-4FD7869B2AFC}" type="slidenum">
              <a:rPr lang="en-US" smtClean="0"/>
              <a:t>‹#›</a:t>
            </a:fld>
            <a:endParaRPr lang="en-US"/>
          </a:p>
        </p:txBody>
      </p:sp>
    </p:spTree>
    <p:extLst>
      <p:ext uri="{BB962C8B-B14F-4D97-AF65-F5344CB8AC3E}">
        <p14:creationId xmlns:p14="http://schemas.microsoft.com/office/powerpoint/2010/main" val="3284416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B2B90D1-C4C6-4AA8-A608-879FA8697EAC}" type="datetimeFigureOut">
              <a:rPr lang="en-US" smtClean="0"/>
              <a:t>2/27/2024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B98B354-8A1C-4AA9-83E9-F50DCE8E2EC4}" type="slidenum">
              <a:rPr lang="en-US" smtClean="0"/>
              <a:t>‹#›</a:t>
            </a:fld>
            <a:endParaRPr lang="en-US"/>
          </a:p>
        </p:txBody>
      </p:sp>
    </p:spTree>
    <p:extLst>
      <p:ext uri="{BB962C8B-B14F-4D97-AF65-F5344CB8AC3E}">
        <p14:creationId xmlns:p14="http://schemas.microsoft.com/office/powerpoint/2010/main" val="26707252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mailto:tpuszcze@sienaheights.edu" TargetMode="External"/><Relationship Id="rId2" Type="http://schemas.openxmlformats.org/officeDocument/2006/relationships/hyperlink" Target="https://sites.sienaheights.edu/landing-pages/torch-night-registration-form/" TargetMode="Externa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s://photos.google.com/photo/AF1QipMOSgIjjqZ2J56APUGuLlmMIOdJOYpzYVOQrSEi" TargetMode="External"/><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hyperlink" Target="https://sites.sienaheights.edu/landing-pages/baccalaureate-mass-registration-form/" TargetMode="Externa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studentgovernment@sienaheights.edu"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mailto:tjones16@sienaheights.edu" TargetMode="External"/><Relationship Id="rId2" Type="http://schemas.openxmlformats.org/officeDocument/2006/relationships/hyperlink" Target="https://forms.office.com/r/g9BYyjj2Saor" TargetMode="Externa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ites.sienaheights.edu/careerservices"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210946465604610" TargetMode="External"/><Relationship Id="rId2" Type="http://schemas.openxmlformats.org/officeDocument/2006/relationships/hyperlink" Target="https://sites.sienaheights.edu/landing-pages/alumni-update-information-form/" TargetMode="Externa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mailto:alumni@sienaheights.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sites.sienaheights.edu/landing-pages/2023-commencement-registration/" TargetMode="External"/><Relationship Id="rId1" Type="http://schemas.openxmlformats.org/officeDocument/2006/relationships/slideLayout" Target="../slideLayouts/slideLayout2.xml"/><Relationship Id="rId4" Type="http://schemas.openxmlformats.org/officeDocument/2006/relationships/hyperlink" Target="mailto:cmarquez@sienaheights.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sites.sienaheights.edu/landing-pages/commencement-early-participation-form/"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oakhallcg.com/pages/sienaheights" TargetMode="Externa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06BC7-66F6-29C7-F868-9A27B94895DD}"/>
              </a:ext>
            </a:extLst>
          </p:cNvPr>
          <p:cNvPicPr>
            <a:picLocks noChangeAspect="1"/>
          </p:cNvPicPr>
          <p:nvPr/>
        </p:nvPicPr>
        <p:blipFill rotWithShape="1">
          <a:blip r:embed="rId2">
            <a:extLst>
              <a:ext uri="{28A0092B-C50C-407E-A947-70E740481C1C}">
                <a14:useLocalDpi xmlns:a14="http://schemas.microsoft.com/office/drawing/2010/main" val="0"/>
              </a:ext>
            </a:extLst>
          </a:blip>
          <a:srcRect l="832" t="2705" r="8301" b="9331"/>
          <a:stretch/>
        </p:blipFill>
        <p:spPr>
          <a:xfrm>
            <a:off x="5545216" y="-2560320"/>
            <a:ext cx="6675120" cy="9692640"/>
          </a:xfrm>
          <a:prstGeom prst="rect">
            <a:avLst/>
          </a:prstGeom>
          <a:solidFill>
            <a:schemeClr val="tx1">
              <a:lumMod val="75000"/>
              <a:lumOff val="25000"/>
            </a:schemeClr>
          </a:solidFill>
        </p:spPr>
      </p:pic>
      <p:sp>
        <p:nvSpPr>
          <p:cNvPr id="9" name="Parallelogram 7">
            <a:extLst>
              <a:ext uri="{FF2B5EF4-FFF2-40B4-BE49-F238E27FC236}">
                <a16:creationId xmlns:a16="http://schemas.microsoft.com/office/drawing/2014/main" id="{10F2101D-A155-5265-E2AE-B9C3FAE74E36}"/>
              </a:ext>
            </a:extLst>
          </p:cNvPr>
          <p:cNvSpPr/>
          <p:nvPr/>
        </p:nvSpPr>
        <p:spPr>
          <a:xfrm>
            <a:off x="612354" y="-22034"/>
            <a:ext cx="6557790" cy="6880034"/>
          </a:xfrm>
          <a:custGeom>
            <a:avLst/>
            <a:gdLst>
              <a:gd name="connsiteX0" fmla="*/ 0 w 6555036"/>
              <a:gd name="connsiteY0" fmla="*/ 6858000 h 6858000"/>
              <a:gd name="connsiteX1" fmla="*/ 1638759 w 6555036"/>
              <a:gd name="connsiteY1" fmla="*/ 0 h 6858000"/>
              <a:gd name="connsiteX2" fmla="*/ 6555036 w 6555036"/>
              <a:gd name="connsiteY2" fmla="*/ 0 h 6858000"/>
              <a:gd name="connsiteX3" fmla="*/ 4916277 w 6555036"/>
              <a:gd name="connsiteY3" fmla="*/ 6858000 h 6858000"/>
              <a:gd name="connsiteX4" fmla="*/ 0 w 6555036"/>
              <a:gd name="connsiteY4" fmla="*/ 6858000 h 6858000"/>
              <a:gd name="connsiteX0" fmla="*/ 2754 w 6557790"/>
              <a:gd name="connsiteY0" fmla="*/ 6880034 h 6880034"/>
              <a:gd name="connsiteX1" fmla="*/ 0 w 6557790"/>
              <a:gd name="connsiteY1" fmla="*/ 0 h 6880034"/>
              <a:gd name="connsiteX2" fmla="*/ 6557790 w 6557790"/>
              <a:gd name="connsiteY2" fmla="*/ 22034 h 6880034"/>
              <a:gd name="connsiteX3" fmla="*/ 4919031 w 6557790"/>
              <a:gd name="connsiteY3" fmla="*/ 6880034 h 6880034"/>
              <a:gd name="connsiteX4" fmla="*/ 2754 w 6557790"/>
              <a:gd name="connsiteY4" fmla="*/ 6880034 h 688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790" h="6880034">
                <a:moveTo>
                  <a:pt x="2754" y="6880034"/>
                </a:moveTo>
                <a:lnTo>
                  <a:pt x="0" y="0"/>
                </a:lnTo>
                <a:lnTo>
                  <a:pt x="6557790" y="22034"/>
                </a:lnTo>
                <a:lnTo>
                  <a:pt x="4919031" y="6880034"/>
                </a:lnTo>
                <a:lnTo>
                  <a:pt x="2754" y="688003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0864AD37-517F-6C89-EF92-7E8F0E4A4DE1}"/>
              </a:ext>
            </a:extLst>
          </p:cNvPr>
          <p:cNvSpPr/>
          <p:nvPr/>
        </p:nvSpPr>
        <p:spPr>
          <a:xfrm>
            <a:off x="0" y="-22306"/>
            <a:ext cx="6557790" cy="6880034"/>
          </a:xfrm>
          <a:custGeom>
            <a:avLst/>
            <a:gdLst>
              <a:gd name="connsiteX0" fmla="*/ 0 w 6555036"/>
              <a:gd name="connsiteY0" fmla="*/ 6858000 h 6858000"/>
              <a:gd name="connsiteX1" fmla="*/ 1638759 w 6555036"/>
              <a:gd name="connsiteY1" fmla="*/ 0 h 6858000"/>
              <a:gd name="connsiteX2" fmla="*/ 6555036 w 6555036"/>
              <a:gd name="connsiteY2" fmla="*/ 0 h 6858000"/>
              <a:gd name="connsiteX3" fmla="*/ 4916277 w 6555036"/>
              <a:gd name="connsiteY3" fmla="*/ 6858000 h 6858000"/>
              <a:gd name="connsiteX4" fmla="*/ 0 w 6555036"/>
              <a:gd name="connsiteY4" fmla="*/ 6858000 h 6858000"/>
              <a:gd name="connsiteX0" fmla="*/ 2754 w 6557790"/>
              <a:gd name="connsiteY0" fmla="*/ 6880034 h 6880034"/>
              <a:gd name="connsiteX1" fmla="*/ 0 w 6557790"/>
              <a:gd name="connsiteY1" fmla="*/ 0 h 6880034"/>
              <a:gd name="connsiteX2" fmla="*/ 6557790 w 6557790"/>
              <a:gd name="connsiteY2" fmla="*/ 22034 h 6880034"/>
              <a:gd name="connsiteX3" fmla="*/ 4919031 w 6557790"/>
              <a:gd name="connsiteY3" fmla="*/ 6880034 h 6880034"/>
              <a:gd name="connsiteX4" fmla="*/ 2754 w 6557790"/>
              <a:gd name="connsiteY4" fmla="*/ 6880034 h 688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790" h="6880034">
                <a:moveTo>
                  <a:pt x="2754" y="6880034"/>
                </a:moveTo>
                <a:lnTo>
                  <a:pt x="0" y="0"/>
                </a:lnTo>
                <a:lnTo>
                  <a:pt x="6557790" y="22034"/>
                </a:lnTo>
                <a:lnTo>
                  <a:pt x="4919031" y="6880034"/>
                </a:lnTo>
                <a:lnTo>
                  <a:pt x="2754" y="6880034"/>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BB82E3C5-8BF0-8077-EC30-9FB37CB3469E}"/>
              </a:ext>
            </a:extLst>
          </p:cNvPr>
          <p:cNvSpPr txBox="1">
            <a:spLocks/>
          </p:cNvSpPr>
          <p:nvPr/>
        </p:nvSpPr>
        <p:spPr>
          <a:xfrm>
            <a:off x="194835" y="539100"/>
            <a:ext cx="5412964" cy="1746900"/>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a:solidFill>
                  <a:schemeClr val="bg1"/>
                </a:solidFill>
                <a:latin typeface="Avenir Next LT Pro" panose="020B0504020202020204" pitchFamily="34" charset="0"/>
                <a:cs typeface="Times New Roman" panose="02020603050405020304" pitchFamily="18" charset="0"/>
              </a:rPr>
              <a:t>Countdown to Commencement</a:t>
            </a:r>
          </a:p>
        </p:txBody>
      </p:sp>
      <p:sp>
        <p:nvSpPr>
          <p:cNvPr id="16" name="Subtitle 2">
            <a:extLst>
              <a:ext uri="{FF2B5EF4-FFF2-40B4-BE49-F238E27FC236}">
                <a16:creationId xmlns:a16="http://schemas.microsoft.com/office/drawing/2014/main" id="{7FF25DBC-037E-4570-7BA3-15BAA30F9562}"/>
              </a:ext>
            </a:extLst>
          </p:cNvPr>
          <p:cNvSpPr txBox="1">
            <a:spLocks/>
          </p:cNvSpPr>
          <p:nvPr/>
        </p:nvSpPr>
        <p:spPr>
          <a:xfrm>
            <a:off x="40039" y="2286000"/>
            <a:ext cx="5736409" cy="1605965"/>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sz="2500" b="1">
                <a:solidFill>
                  <a:schemeClr val="bg1"/>
                </a:solidFill>
                <a:latin typeface="Avenir Next LT Pro" panose="020B0604020202020204" pitchFamily="34" charset="0"/>
                <a:cs typeface="Times New Roman" panose="02020603050405020304" pitchFamily="18" charset="0"/>
              </a:rPr>
              <a:t>Everything you need to know about graduation </a:t>
            </a:r>
          </a:p>
          <a:p>
            <a:pPr marL="0" indent="0">
              <a:spcAft>
                <a:spcPts val="1000"/>
              </a:spcAft>
              <a:buNone/>
            </a:pPr>
            <a:r>
              <a:rPr lang="en-US" sz="2700" b="1">
                <a:solidFill>
                  <a:schemeClr val="bg1"/>
                </a:solidFill>
                <a:latin typeface="Avenir Next LT Pro" panose="020B0604020202020204" pitchFamily="34" charset="0"/>
                <a:cs typeface="Times New Roman" panose="02020603050405020304" pitchFamily="18" charset="0"/>
              </a:rPr>
              <a:t>Deadlines, Traditions, and More!</a:t>
            </a:r>
          </a:p>
        </p:txBody>
      </p:sp>
      <p:sp>
        <p:nvSpPr>
          <p:cNvPr id="17" name="Rectangle 16">
            <a:extLst>
              <a:ext uri="{FF2B5EF4-FFF2-40B4-BE49-F238E27FC236}">
                <a16:creationId xmlns:a16="http://schemas.microsoft.com/office/drawing/2014/main" id="{C244CE5B-BDB0-8D97-C4A4-C674334060B7}"/>
              </a:ext>
            </a:extLst>
          </p:cNvPr>
          <p:cNvSpPr/>
          <p:nvPr/>
        </p:nvSpPr>
        <p:spPr>
          <a:xfrm>
            <a:off x="0" y="4887302"/>
            <a:ext cx="4790301" cy="1618158"/>
          </a:xfrm>
          <a:custGeom>
            <a:avLst/>
            <a:gdLst>
              <a:gd name="connsiteX0" fmla="*/ 0 w 4336577"/>
              <a:gd name="connsiteY0" fmla="*/ 0 h 1605966"/>
              <a:gd name="connsiteX1" fmla="*/ 4336577 w 4336577"/>
              <a:gd name="connsiteY1" fmla="*/ 0 h 1605966"/>
              <a:gd name="connsiteX2" fmla="*/ 4336577 w 4336577"/>
              <a:gd name="connsiteY2" fmla="*/ 1605966 h 1605966"/>
              <a:gd name="connsiteX3" fmla="*/ 0 w 4336577"/>
              <a:gd name="connsiteY3" fmla="*/ 1605966 h 1605966"/>
              <a:gd name="connsiteX4" fmla="*/ 0 w 4336577"/>
              <a:gd name="connsiteY4" fmla="*/ 0 h 1605966"/>
              <a:gd name="connsiteX0" fmla="*/ 0 w 4714529"/>
              <a:gd name="connsiteY0" fmla="*/ 12192 h 1618158"/>
              <a:gd name="connsiteX1" fmla="*/ 4714529 w 4714529"/>
              <a:gd name="connsiteY1" fmla="*/ 0 h 1618158"/>
              <a:gd name="connsiteX2" fmla="*/ 4336577 w 4714529"/>
              <a:gd name="connsiteY2" fmla="*/ 1618158 h 1618158"/>
              <a:gd name="connsiteX3" fmla="*/ 0 w 4714529"/>
              <a:gd name="connsiteY3" fmla="*/ 1618158 h 1618158"/>
              <a:gd name="connsiteX4" fmla="*/ 0 w 4714529"/>
              <a:gd name="connsiteY4" fmla="*/ 12192 h 1618158"/>
              <a:gd name="connsiteX0" fmla="*/ 0 w 5372897"/>
              <a:gd name="connsiteY0" fmla="*/ 12192 h 1618158"/>
              <a:gd name="connsiteX1" fmla="*/ 5372897 w 5372897"/>
              <a:gd name="connsiteY1" fmla="*/ 0 h 1618158"/>
              <a:gd name="connsiteX2" fmla="*/ 4336577 w 5372897"/>
              <a:gd name="connsiteY2" fmla="*/ 1618158 h 1618158"/>
              <a:gd name="connsiteX3" fmla="*/ 0 w 5372897"/>
              <a:gd name="connsiteY3" fmla="*/ 1618158 h 1618158"/>
              <a:gd name="connsiteX4" fmla="*/ 0 w 5372897"/>
              <a:gd name="connsiteY4" fmla="*/ 12192 h 1618158"/>
              <a:gd name="connsiteX0" fmla="*/ 0 w 5372897"/>
              <a:gd name="connsiteY0" fmla="*/ 12192 h 1630350"/>
              <a:gd name="connsiteX1" fmla="*/ 5372897 w 5372897"/>
              <a:gd name="connsiteY1" fmla="*/ 0 h 1630350"/>
              <a:gd name="connsiteX2" fmla="*/ 4970561 w 5372897"/>
              <a:gd name="connsiteY2" fmla="*/ 1630350 h 1630350"/>
              <a:gd name="connsiteX3" fmla="*/ 0 w 5372897"/>
              <a:gd name="connsiteY3" fmla="*/ 1618158 h 1630350"/>
              <a:gd name="connsiteX4" fmla="*/ 0 w 5372897"/>
              <a:gd name="connsiteY4" fmla="*/ 12192 h 1630350"/>
              <a:gd name="connsiteX0" fmla="*/ 0 w 5372897"/>
              <a:gd name="connsiteY0" fmla="*/ 12192 h 1630350"/>
              <a:gd name="connsiteX1" fmla="*/ 5372897 w 5372897"/>
              <a:gd name="connsiteY1" fmla="*/ 0 h 1630350"/>
              <a:gd name="connsiteX2" fmla="*/ 4982753 w 5372897"/>
              <a:gd name="connsiteY2" fmla="*/ 1630350 h 1630350"/>
              <a:gd name="connsiteX3" fmla="*/ 0 w 5372897"/>
              <a:gd name="connsiteY3" fmla="*/ 1618158 h 1630350"/>
              <a:gd name="connsiteX4" fmla="*/ 0 w 5372897"/>
              <a:gd name="connsiteY4" fmla="*/ 12192 h 1630350"/>
              <a:gd name="connsiteX0" fmla="*/ 0 w 5372897"/>
              <a:gd name="connsiteY0" fmla="*/ 12192 h 1618158"/>
              <a:gd name="connsiteX1" fmla="*/ 5372897 w 5372897"/>
              <a:gd name="connsiteY1" fmla="*/ 0 h 1618158"/>
              <a:gd name="connsiteX2" fmla="*/ 4982753 w 5372897"/>
              <a:gd name="connsiteY2" fmla="*/ 1618158 h 1618158"/>
              <a:gd name="connsiteX3" fmla="*/ 0 w 5372897"/>
              <a:gd name="connsiteY3" fmla="*/ 1618158 h 1618158"/>
              <a:gd name="connsiteX4" fmla="*/ 0 w 5372897"/>
              <a:gd name="connsiteY4" fmla="*/ 12192 h 1618158"/>
              <a:gd name="connsiteX0" fmla="*/ 0 w 5372897"/>
              <a:gd name="connsiteY0" fmla="*/ 12192 h 1618158"/>
              <a:gd name="connsiteX1" fmla="*/ 5372897 w 5372897"/>
              <a:gd name="connsiteY1" fmla="*/ 0 h 1618158"/>
              <a:gd name="connsiteX2" fmla="*/ 4994945 w 5372897"/>
              <a:gd name="connsiteY2" fmla="*/ 1618158 h 1618158"/>
              <a:gd name="connsiteX3" fmla="*/ 0 w 5372897"/>
              <a:gd name="connsiteY3" fmla="*/ 1618158 h 1618158"/>
              <a:gd name="connsiteX4" fmla="*/ 0 w 5372897"/>
              <a:gd name="connsiteY4" fmla="*/ 12192 h 1618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897" h="1618158">
                <a:moveTo>
                  <a:pt x="0" y="12192"/>
                </a:moveTo>
                <a:lnTo>
                  <a:pt x="5372897" y="0"/>
                </a:lnTo>
                <a:lnTo>
                  <a:pt x="4994945" y="1618158"/>
                </a:lnTo>
                <a:lnTo>
                  <a:pt x="0" y="1618158"/>
                </a:lnTo>
                <a:lnTo>
                  <a:pt x="0" y="121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8F0448A-2340-0429-06BB-FC5EA4D20D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2614" y="5043448"/>
            <a:ext cx="6557791" cy="1321803"/>
          </a:xfrm>
          <a:prstGeom prst="rect">
            <a:avLst/>
          </a:prstGeom>
        </p:spPr>
      </p:pic>
    </p:spTree>
    <p:extLst>
      <p:ext uri="{BB962C8B-B14F-4D97-AF65-F5344CB8AC3E}">
        <p14:creationId xmlns:p14="http://schemas.microsoft.com/office/powerpoint/2010/main" val="3581591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FD2D44-EB1A-4C60-B7CF-485ADD4011AC}"/>
              </a:ext>
            </a:extLst>
          </p:cNvPr>
          <p:cNvSpPr>
            <a:spLocks noGrp="1"/>
          </p:cNvSpPr>
          <p:nvPr>
            <p:ph type="title"/>
          </p:nvPr>
        </p:nvSpPr>
        <p:spPr>
          <a:xfrm>
            <a:off x="6142461" y="95051"/>
            <a:ext cx="5586698" cy="690077"/>
          </a:xfrm>
        </p:spPr>
        <p:txBody>
          <a:bodyPr>
            <a:normAutofit fontScale="90000"/>
          </a:bodyPr>
          <a:lstStyle/>
          <a:p>
            <a:r>
              <a:rPr lang="en-US" sz="3600" b="1" dirty="0">
                <a:latin typeface="Avenir Next LT Pro" panose="020B0504020202020204" pitchFamily="34" charset="0"/>
                <a:cs typeface="Calibri Light"/>
              </a:rPr>
              <a:t>Regalia Packages and Cost</a:t>
            </a:r>
          </a:p>
        </p:txBody>
      </p:sp>
      <p:pic>
        <p:nvPicPr>
          <p:cNvPr id="6" name="Picture 5" descr="A group of women in graduation gowns&#10;&#10;Description automatically generated with medium confidence">
            <a:extLst>
              <a:ext uri="{FF2B5EF4-FFF2-40B4-BE49-F238E27FC236}">
                <a16:creationId xmlns:a16="http://schemas.microsoft.com/office/drawing/2014/main" id="{866DD1C5-7799-41EC-B7C5-F8EEE1B035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96" r="15969"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D5A00B3-AD0F-401C-B23C-0ECE9B855F02}"/>
              </a:ext>
            </a:extLst>
          </p:cNvPr>
          <p:cNvSpPr>
            <a:spLocks noGrp="1"/>
          </p:cNvSpPr>
          <p:nvPr>
            <p:ph idx="1"/>
          </p:nvPr>
        </p:nvSpPr>
        <p:spPr>
          <a:xfrm>
            <a:off x="6142461" y="712053"/>
            <a:ext cx="5586697" cy="6141797"/>
          </a:xfrm>
        </p:spPr>
        <p:txBody>
          <a:bodyPr vert="horz" lIns="91440" tIns="45720" rIns="91440" bIns="45720" rtlCol="0" anchor="t">
            <a:normAutofit/>
          </a:bodyPr>
          <a:lstStyle/>
          <a:p>
            <a:pPr marL="0" indent="0">
              <a:buNone/>
            </a:pPr>
            <a:r>
              <a:rPr lang="en-US" sz="2200" dirty="0">
                <a:cs typeface="Calibri"/>
              </a:rPr>
              <a:t>Each package includes cap (one size fits all), gown, hood, and tassel. They can be purchased all together or separately.</a:t>
            </a:r>
            <a:endParaRPr lang="en-US" sz="2200" dirty="0"/>
          </a:p>
          <a:p>
            <a:r>
              <a:rPr lang="en-US" sz="2200" dirty="0">
                <a:cs typeface="Calibri"/>
              </a:rPr>
              <a:t>Bachelor's degree: $112.92</a:t>
            </a:r>
            <a:endParaRPr lang="en-US" sz="2200" dirty="0"/>
          </a:p>
          <a:p>
            <a:r>
              <a:rPr lang="en-US" sz="2200" dirty="0">
                <a:cs typeface="Calibri"/>
              </a:rPr>
              <a:t>Master's degree: $121.92</a:t>
            </a:r>
            <a:endParaRPr lang="en-US" sz="2200" dirty="0">
              <a:ea typeface="Calibri"/>
              <a:cs typeface="Calibri"/>
            </a:endParaRPr>
          </a:p>
          <a:p>
            <a:r>
              <a:rPr lang="en-US" sz="2200" dirty="0">
                <a:cs typeface="Calibri"/>
              </a:rPr>
              <a:t>Bachelor gown only: $45.98</a:t>
            </a:r>
            <a:endParaRPr lang="en-US" sz="2200" dirty="0">
              <a:ea typeface="Calibri"/>
              <a:cs typeface="Calibri"/>
            </a:endParaRPr>
          </a:p>
          <a:p>
            <a:r>
              <a:rPr lang="en-US" sz="2200" dirty="0">
                <a:cs typeface="Calibri"/>
              </a:rPr>
              <a:t>Master's gown only: $50.98</a:t>
            </a:r>
            <a:endParaRPr lang="en-US" sz="2200" dirty="0">
              <a:ea typeface="Calibri"/>
              <a:cs typeface="Calibri"/>
            </a:endParaRPr>
          </a:p>
          <a:p>
            <a:r>
              <a:rPr lang="en-US" sz="2200" dirty="0">
                <a:cs typeface="Calibri"/>
              </a:rPr>
              <a:t>Undergraduate hood only: $44.98</a:t>
            </a:r>
            <a:endParaRPr lang="en-US" sz="2200" dirty="0">
              <a:ea typeface="Calibri"/>
              <a:cs typeface="Calibri"/>
            </a:endParaRPr>
          </a:p>
          <a:p>
            <a:r>
              <a:rPr lang="en-US" sz="2200" dirty="0">
                <a:cs typeface="Calibri"/>
              </a:rPr>
              <a:t>Graduate hood only: $48.98</a:t>
            </a:r>
            <a:endParaRPr lang="en-US" sz="2200" dirty="0">
              <a:ea typeface="Calibri"/>
              <a:cs typeface="Calibri"/>
            </a:endParaRPr>
          </a:p>
          <a:p>
            <a:r>
              <a:rPr lang="en-US" sz="2200" dirty="0">
                <a:ea typeface="Calibri"/>
                <a:cs typeface="Calibri"/>
              </a:rPr>
              <a:t>Honor Chords only: $18.98</a:t>
            </a:r>
            <a:endParaRPr lang="en-US" sz="2200" dirty="0">
              <a:cs typeface="Calibri"/>
            </a:endParaRPr>
          </a:p>
          <a:p>
            <a:r>
              <a:rPr lang="en-US" sz="2200" dirty="0">
                <a:cs typeface="Calibri"/>
              </a:rPr>
              <a:t>Cap only: $10.98</a:t>
            </a:r>
            <a:endParaRPr lang="en-US" sz="2200" dirty="0">
              <a:ea typeface="Calibri"/>
              <a:cs typeface="Calibri"/>
            </a:endParaRPr>
          </a:p>
          <a:p>
            <a:r>
              <a:rPr lang="en-US" sz="2200" dirty="0">
                <a:cs typeface="Calibri"/>
              </a:rPr>
              <a:t>Tassel only: $10.98</a:t>
            </a:r>
            <a:endParaRPr lang="en-US" sz="2200" dirty="0">
              <a:ea typeface="Calibri"/>
              <a:cs typeface="Calibri"/>
            </a:endParaRPr>
          </a:p>
          <a:p>
            <a:r>
              <a:rPr lang="en-US" sz="2200" dirty="0">
                <a:ea typeface="Calibri"/>
                <a:cs typeface="Calibri"/>
              </a:rPr>
              <a:t>Keychains only: $8.98</a:t>
            </a:r>
          </a:p>
          <a:p>
            <a:endParaRPr lang="en-US" sz="2200" dirty="0">
              <a:ea typeface="Calibri"/>
              <a:cs typeface="Calibri"/>
            </a:endParaRPr>
          </a:p>
          <a:p>
            <a:endParaRPr lang="en-US" sz="1700" dirty="0">
              <a:ea typeface="Calibri" panose="020F0502020204030204"/>
              <a:cs typeface="Calibri"/>
            </a:endParaRPr>
          </a:p>
          <a:p>
            <a:endParaRPr lang="en-US" sz="1700" dirty="0">
              <a:ea typeface="Calibri" panose="020F0502020204030204"/>
              <a:cs typeface="Calibri"/>
            </a:endParaRPr>
          </a:p>
        </p:txBody>
      </p:sp>
      <p:sp>
        <p:nvSpPr>
          <p:cNvPr id="4" name="TextBox 3">
            <a:extLst>
              <a:ext uri="{FF2B5EF4-FFF2-40B4-BE49-F238E27FC236}">
                <a16:creationId xmlns:a16="http://schemas.microsoft.com/office/drawing/2014/main" id="{C04C656F-C803-F0E3-632C-A1DECA949160}"/>
              </a:ext>
            </a:extLst>
          </p:cNvPr>
          <p:cNvSpPr txBox="1"/>
          <p:nvPr/>
        </p:nvSpPr>
        <p:spPr>
          <a:xfrm>
            <a:off x="6376701" y="6065558"/>
            <a:ext cx="4837913" cy="646331"/>
          </a:xfrm>
          <a:prstGeom prst="rect">
            <a:avLst/>
          </a:prstGeom>
          <a:noFill/>
        </p:spPr>
        <p:txBody>
          <a:bodyPr wrap="square" lIns="91440" tIns="45720" rIns="91440" bIns="45720" rtlCol="0" anchor="t">
            <a:spAutoFit/>
          </a:bodyPr>
          <a:lstStyle/>
          <a:p>
            <a:r>
              <a:rPr lang="en-US" i="1" dirty="0"/>
              <a:t>The SHU Bookstore will be open on the day of commencement from 9:00a.m. – 5:00p.m.</a:t>
            </a:r>
          </a:p>
        </p:txBody>
      </p:sp>
    </p:spTree>
    <p:extLst>
      <p:ext uri="{BB962C8B-B14F-4D97-AF65-F5344CB8AC3E}">
        <p14:creationId xmlns:p14="http://schemas.microsoft.com/office/powerpoint/2010/main" val="3910802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73778A-8207-4975-AACB-8F06F15C93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80" r="11895"/>
          <a:stretch/>
        </p:blipFill>
        <p:spPr>
          <a:xfrm>
            <a:off x="2532002" y="-115737"/>
            <a:ext cx="9669642" cy="6857990"/>
          </a:xfrm>
          <a:prstGeom prst="rect">
            <a:avLst/>
          </a:prstGeom>
        </p:spPr>
      </p:pic>
      <p:sp>
        <p:nvSpPr>
          <p:cNvPr id="15"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C35EF-A912-4B20-87D0-A8997A102B78}"/>
              </a:ext>
            </a:extLst>
          </p:cNvPr>
          <p:cNvSpPr>
            <a:spLocks noGrp="1"/>
          </p:cNvSpPr>
          <p:nvPr>
            <p:ph type="title"/>
          </p:nvPr>
        </p:nvSpPr>
        <p:spPr>
          <a:xfrm>
            <a:off x="463587" y="402195"/>
            <a:ext cx="4899246" cy="1253659"/>
          </a:xfrm>
        </p:spPr>
        <p:txBody>
          <a:bodyPr>
            <a:normAutofit fontScale="90000"/>
          </a:bodyPr>
          <a:lstStyle/>
          <a:p>
            <a:r>
              <a:rPr lang="en-US" sz="4000" b="1">
                <a:latin typeface="Avenir Next LT Pro" panose="020B0504020202020204" pitchFamily="34" charset="0"/>
                <a:cs typeface="Calibri Light"/>
              </a:rPr>
              <a:t>Which hood should I purchase? </a:t>
            </a:r>
          </a:p>
        </p:txBody>
      </p:sp>
      <p:sp>
        <p:nvSpPr>
          <p:cNvPr id="3" name="Content Placeholder 2">
            <a:extLst>
              <a:ext uri="{FF2B5EF4-FFF2-40B4-BE49-F238E27FC236}">
                <a16:creationId xmlns:a16="http://schemas.microsoft.com/office/drawing/2014/main" id="{1D61DCC5-D739-4536-82CF-FBB0126CE814}"/>
              </a:ext>
            </a:extLst>
          </p:cNvPr>
          <p:cNvSpPr>
            <a:spLocks noGrp="1"/>
          </p:cNvSpPr>
          <p:nvPr>
            <p:ph idx="1"/>
          </p:nvPr>
        </p:nvSpPr>
        <p:spPr>
          <a:xfrm>
            <a:off x="228519" y="1608487"/>
            <a:ext cx="4414047" cy="3834534"/>
          </a:xfrm>
        </p:spPr>
        <p:txBody>
          <a:bodyPr vert="horz" lIns="91440" tIns="45720" rIns="91440" bIns="45720" rtlCol="0" anchor="t">
            <a:normAutofit/>
          </a:bodyPr>
          <a:lstStyle/>
          <a:p>
            <a:pPr marL="0" indent="0">
              <a:buNone/>
            </a:pPr>
            <a:r>
              <a:rPr lang="en-US" sz="2000">
                <a:cs typeface="Calibri"/>
              </a:rPr>
              <a:t>Hood colors are based off your degree</a:t>
            </a:r>
          </a:p>
          <a:p>
            <a:r>
              <a:rPr lang="en-US" sz="2000" b="1">
                <a:cs typeface="Calibri"/>
              </a:rPr>
              <a:t>BBA</a:t>
            </a:r>
            <a:r>
              <a:rPr lang="en-US" sz="2000">
                <a:cs typeface="Calibri"/>
              </a:rPr>
              <a:t> - light brown </a:t>
            </a:r>
            <a:endParaRPr lang="en-US" sz="2000">
              <a:ea typeface="Calibri"/>
              <a:cs typeface="Calibri"/>
            </a:endParaRPr>
          </a:p>
          <a:p>
            <a:r>
              <a:rPr lang="en-US" sz="2000" b="1">
                <a:cs typeface="Calibri"/>
              </a:rPr>
              <a:t>BFA</a:t>
            </a:r>
            <a:r>
              <a:rPr lang="en-US" sz="2000">
                <a:cs typeface="Calibri"/>
              </a:rPr>
              <a:t> - dark brown</a:t>
            </a:r>
            <a:endParaRPr lang="en-US" sz="2000">
              <a:ea typeface="Calibri"/>
              <a:cs typeface="Calibri"/>
            </a:endParaRPr>
          </a:p>
          <a:p>
            <a:r>
              <a:rPr lang="en-US" sz="2000" b="1">
                <a:cs typeface="Calibri"/>
              </a:rPr>
              <a:t>BA</a:t>
            </a:r>
            <a:r>
              <a:rPr lang="en-US" sz="2000">
                <a:cs typeface="Calibri"/>
              </a:rPr>
              <a:t> - white</a:t>
            </a:r>
            <a:endParaRPr lang="en-US" sz="2000">
              <a:ea typeface="Calibri"/>
              <a:cs typeface="Calibri"/>
            </a:endParaRPr>
          </a:p>
          <a:p>
            <a:r>
              <a:rPr lang="en-US" sz="2000" b="1">
                <a:cs typeface="Calibri"/>
              </a:rPr>
              <a:t>BS</a:t>
            </a:r>
            <a:r>
              <a:rPr lang="en-US" sz="2000">
                <a:cs typeface="Calibri"/>
              </a:rPr>
              <a:t> - bright yellow</a:t>
            </a:r>
            <a:endParaRPr lang="en-US" sz="2000">
              <a:ea typeface="Calibri"/>
              <a:cs typeface="Calibri"/>
            </a:endParaRPr>
          </a:p>
          <a:p>
            <a:r>
              <a:rPr lang="en-US" sz="2000" b="1">
                <a:cs typeface="Calibri"/>
              </a:rPr>
              <a:t>BAS</a:t>
            </a:r>
            <a:r>
              <a:rPr lang="en-US" sz="2000">
                <a:cs typeface="Calibri"/>
              </a:rPr>
              <a:t> - bright yellow</a:t>
            </a:r>
            <a:endParaRPr lang="en-US" sz="2000">
              <a:ea typeface="Calibri"/>
              <a:cs typeface="Calibri"/>
            </a:endParaRPr>
          </a:p>
          <a:p>
            <a:r>
              <a:rPr lang="en-US" sz="2000" b="1">
                <a:cs typeface="Calibri"/>
              </a:rPr>
              <a:t>Nursing</a:t>
            </a:r>
            <a:r>
              <a:rPr lang="en-US" sz="2000">
                <a:cs typeface="Calibri"/>
              </a:rPr>
              <a:t> - apricot</a:t>
            </a:r>
            <a:endParaRPr lang="en-US" sz="2000">
              <a:ea typeface="Calibri"/>
              <a:cs typeface="Calibri"/>
            </a:endParaRPr>
          </a:p>
          <a:p>
            <a:r>
              <a:rPr lang="en-US" sz="2000" b="1">
                <a:cs typeface="Calibri"/>
              </a:rPr>
              <a:t>Social Work</a:t>
            </a:r>
            <a:r>
              <a:rPr lang="en-US" sz="2000">
                <a:cs typeface="Calibri"/>
              </a:rPr>
              <a:t> - dark gold </a:t>
            </a:r>
          </a:p>
          <a:p>
            <a:r>
              <a:rPr lang="en-US" sz="2000" b="1">
                <a:cs typeface="Calibri"/>
              </a:rPr>
              <a:t>Masters</a:t>
            </a:r>
            <a:r>
              <a:rPr lang="en-US" sz="2000">
                <a:cs typeface="Calibri"/>
              </a:rPr>
              <a:t> – black, white, navy &amp; gold</a:t>
            </a:r>
            <a:endParaRPr lang="en-US" sz="2000">
              <a:ea typeface="Calibri"/>
              <a:cs typeface="Calibri"/>
            </a:endParaRPr>
          </a:p>
          <a:p>
            <a:endParaRPr lang="en-US" sz="1700">
              <a:cs typeface="Calibri"/>
            </a:endParaRPr>
          </a:p>
        </p:txBody>
      </p:sp>
      <p:sp>
        <p:nvSpPr>
          <p:cNvPr id="4" name="TextBox 3">
            <a:extLst>
              <a:ext uri="{FF2B5EF4-FFF2-40B4-BE49-F238E27FC236}">
                <a16:creationId xmlns:a16="http://schemas.microsoft.com/office/drawing/2014/main" id="{FE0CC659-DE36-7FAE-6DCF-3B490D61702B}"/>
              </a:ext>
            </a:extLst>
          </p:cNvPr>
          <p:cNvSpPr txBox="1"/>
          <p:nvPr/>
        </p:nvSpPr>
        <p:spPr>
          <a:xfrm>
            <a:off x="344266" y="5843272"/>
            <a:ext cx="4895786" cy="646331"/>
          </a:xfrm>
          <a:prstGeom prst="rect">
            <a:avLst/>
          </a:prstGeom>
          <a:noFill/>
        </p:spPr>
        <p:txBody>
          <a:bodyPr wrap="square" lIns="91440" tIns="45720" rIns="91440" bIns="45720" rtlCol="0" anchor="t">
            <a:spAutoFit/>
          </a:bodyPr>
          <a:lstStyle/>
          <a:p>
            <a:r>
              <a:rPr lang="en-US" i="1" dirty="0"/>
              <a:t>The SHU Bookstore will be open on the day of commencement from 9:00am – 5:00pm</a:t>
            </a:r>
          </a:p>
        </p:txBody>
      </p:sp>
    </p:spTree>
    <p:extLst>
      <p:ext uri="{BB962C8B-B14F-4D97-AF65-F5344CB8AC3E}">
        <p14:creationId xmlns:p14="http://schemas.microsoft.com/office/powerpoint/2010/main" val="4201968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C425FB-99D1-84C3-A6BC-D2FDCC199859}"/>
              </a:ext>
            </a:extLst>
          </p:cNvPr>
          <p:cNvSpPr>
            <a:spLocks noGrp="1"/>
          </p:cNvSpPr>
          <p:nvPr>
            <p:ph type="title"/>
          </p:nvPr>
        </p:nvSpPr>
        <p:spPr>
          <a:xfrm>
            <a:off x="7531610" y="365125"/>
            <a:ext cx="3822189" cy="1899912"/>
          </a:xfrm>
        </p:spPr>
        <p:txBody>
          <a:bodyPr>
            <a:normAutofit/>
          </a:bodyPr>
          <a:lstStyle/>
          <a:p>
            <a:r>
              <a:rPr lang="en-US" sz="4800" b="1" dirty="0">
                <a:solidFill>
                  <a:schemeClr val="bg2"/>
                </a:solidFill>
                <a:latin typeface="Avenir Next LT Pro"/>
                <a:cs typeface="Calibri Light"/>
              </a:rPr>
              <a:t>Lavender Ceremony</a:t>
            </a:r>
            <a:endParaRPr lang="en-US" sz="4800" b="1" dirty="0">
              <a:solidFill>
                <a:schemeClr val="bg2"/>
              </a:solidFill>
              <a:latin typeface="Avenir Next LT Pro"/>
            </a:endParaRPr>
          </a:p>
        </p:txBody>
      </p:sp>
      <p:pic>
        <p:nvPicPr>
          <p:cNvPr id="5" name="Picture 4" descr="Purple flowers">
            <a:extLst>
              <a:ext uri="{FF2B5EF4-FFF2-40B4-BE49-F238E27FC236}">
                <a16:creationId xmlns:a16="http://schemas.microsoft.com/office/drawing/2014/main" id="{5EA95C93-15F8-FBA0-64DC-E5E7236458A2}"/>
              </a:ext>
            </a:extLst>
          </p:cNvPr>
          <p:cNvPicPr>
            <a:picLocks noChangeAspect="1"/>
          </p:cNvPicPr>
          <p:nvPr/>
        </p:nvPicPr>
        <p:blipFill rotWithShape="1">
          <a:blip r:embed="rId2"/>
          <a:srcRect l="15602" r="16984" b="-3"/>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A7942084-E143-B243-A0C9-B303C64ACF58}"/>
              </a:ext>
            </a:extLst>
          </p:cNvPr>
          <p:cNvSpPr>
            <a:spLocks noGrp="1"/>
          </p:cNvSpPr>
          <p:nvPr>
            <p:ph idx="1"/>
          </p:nvPr>
        </p:nvSpPr>
        <p:spPr>
          <a:xfrm>
            <a:off x="7531610" y="2434201"/>
            <a:ext cx="4064414" cy="3742762"/>
          </a:xfrm>
        </p:spPr>
        <p:txBody>
          <a:bodyPr vert="horz" lIns="91440" tIns="45720" rIns="91440" bIns="45720" rtlCol="0" anchor="t">
            <a:normAutofit/>
          </a:bodyPr>
          <a:lstStyle/>
          <a:p>
            <a:pPr marL="0" indent="0">
              <a:buNone/>
            </a:pPr>
            <a:r>
              <a:rPr lang="en-US" sz="2400" b="1" dirty="0">
                <a:solidFill>
                  <a:schemeClr val="bg2"/>
                </a:solidFill>
                <a:cs typeface="Calibri" panose="020F0502020204030204"/>
              </a:rPr>
              <a:t>Thursday, April 25th, 2024</a:t>
            </a:r>
          </a:p>
          <a:p>
            <a:pPr marL="0" indent="0">
              <a:buNone/>
            </a:pPr>
            <a:r>
              <a:rPr lang="en-US" sz="2400" b="1" dirty="0">
                <a:solidFill>
                  <a:schemeClr val="bg2"/>
                </a:solidFill>
                <a:cs typeface="Calibri" panose="020F0502020204030204"/>
              </a:rPr>
              <a:t>5:30p.m. – 7:00p.m.</a:t>
            </a:r>
            <a:endParaRPr lang="en-US" sz="2400" b="1" dirty="0">
              <a:solidFill>
                <a:schemeClr val="bg2"/>
              </a:solidFill>
              <a:ea typeface="Calibri"/>
              <a:cs typeface="Calibri" panose="020F0502020204030204"/>
            </a:endParaRPr>
          </a:p>
          <a:p>
            <a:pPr marL="0" indent="0">
              <a:buNone/>
            </a:pPr>
            <a:r>
              <a:rPr lang="en-US" sz="2400" b="1" dirty="0" err="1">
                <a:solidFill>
                  <a:schemeClr val="bg2"/>
                </a:solidFill>
                <a:cs typeface="Calibri" panose="020F0502020204030204"/>
              </a:rPr>
              <a:t>Benincasa</a:t>
            </a:r>
            <a:r>
              <a:rPr lang="en-US" sz="2400" b="1" dirty="0">
                <a:solidFill>
                  <a:schemeClr val="bg2"/>
                </a:solidFill>
                <a:cs typeface="Calibri" panose="020F0502020204030204"/>
              </a:rPr>
              <a:t> Hall</a:t>
            </a:r>
            <a:endParaRPr lang="en-US" sz="2400" b="1" dirty="0">
              <a:solidFill>
                <a:schemeClr val="bg2"/>
              </a:solidFill>
              <a:ea typeface="Calibri"/>
              <a:cs typeface="Calibri" panose="020F0502020204030204"/>
            </a:endParaRPr>
          </a:p>
          <a:p>
            <a:pPr marL="0" indent="0">
              <a:buNone/>
            </a:pPr>
            <a:endParaRPr lang="en-US" sz="2400" dirty="0">
              <a:solidFill>
                <a:schemeClr val="bg2"/>
              </a:solidFill>
              <a:cs typeface="Calibri" panose="020F0502020204030204"/>
            </a:endParaRPr>
          </a:p>
          <a:p>
            <a:pPr marL="0" indent="0">
              <a:buNone/>
            </a:pPr>
            <a:r>
              <a:rPr lang="en-US" sz="2400" b="1" dirty="0">
                <a:solidFill>
                  <a:schemeClr val="bg2"/>
                </a:solidFill>
                <a:cs typeface="Calibri" panose="020F0502020204030204"/>
              </a:rPr>
              <a:t>RSVP Required</a:t>
            </a:r>
            <a:endParaRPr lang="en-US" sz="2400" dirty="0">
              <a:solidFill>
                <a:schemeClr val="bg2"/>
              </a:solidFill>
              <a:ea typeface="Calibri"/>
              <a:cs typeface="Calibri" panose="020F0502020204030204"/>
            </a:endParaRPr>
          </a:p>
          <a:p>
            <a:pPr marL="0" indent="0">
              <a:buNone/>
            </a:pPr>
            <a:endParaRPr lang="en-US" sz="2400" dirty="0">
              <a:cs typeface="Calibri" panose="020F0502020204030204"/>
            </a:endParaRPr>
          </a:p>
        </p:txBody>
      </p:sp>
      <p:pic>
        <p:nvPicPr>
          <p:cNvPr id="4" name="Picture 5">
            <a:extLst>
              <a:ext uri="{FF2B5EF4-FFF2-40B4-BE49-F238E27FC236}">
                <a16:creationId xmlns:a16="http://schemas.microsoft.com/office/drawing/2014/main" id="{8F217549-499B-65A0-A543-19CCDD97A4CB}"/>
              </a:ext>
            </a:extLst>
          </p:cNvPr>
          <p:cNvPicPr>
            <a:picLocks noChangeAspect="1"/>
          </p:cNvPicPr>
          <p:nvPr/>
        </p:nvPicPr>
        <p:blipFill>
          <a:blip r:embed="rId3"/>
          <a:stretch>
            <a:fillRect/>
          </a:stretch>
        </p:blipFill>
        <p:spPr>
          <a:xfrm>
            <a:off x="7527280" y="5372782"/>
            <a:ext cx="3819591" cy="1174673"/>
          </a:xfrm>
          <a:prstGeom prst="rect">
            <a:avLst/>
          </a:prstGeom>
        </p:spPr>
      </p:pic>
    </p:spTree>
    <p:extLst>
      <p:ext uri="{BB962C8B-B14F-4D97-AF65-F5344CB8AC3E}">
        <p14:creationId xmlns:p14="http://schemas.microsoft.com/office/powerpoint/2010/main" val="3588867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ABC2F4A-EF9F-472B-A6B7-9EFDADBAB9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0" t="16593" r="2220" b="28419"/>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Content Placeholder 4" descr="A person in a graduation gown&#10;&#10;Description automatically generated with low confidence">
            <a:extLst>
              <a:ext uri="{FF2B5EF4-FFF2-40B4-BE49-F238E27FC236}">
                <a16:creationId xmlns:a16="http://schemas.microsoft.com/office/drawing/2014/main" id="{189178AF-4702-4AF0-8690-73739620F1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73" r="1" b="37122"/>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7" name="Picture 6" descr="A picture containing person, indoor, person&#10;&#10;Description automatically generated">
            <a:extLst>
              <a:ext uri="{FF2B5EF4-FFF2-40B4-BE49-F238E27FC236}">
                <a16:creationId xmlns:a16="http://schemas.microsoft.com/office/drawing/2014/main" id="{F13A5F1C-E3D7-4538-A408-15E354C09E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76" r="15563"/>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20" name="Freeform: Shape 19">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EFF58-DC05-4E73-A257-867D39307AD1}"/>
              </a:ext>
            </a:extLst>
          </p:cNvPr>
          <p:cNvSpPr>
            <a:spLocks noGrp="1"/>
          </p:cNvSpPr>
          <p:nvPr>
            <p:ph type="title"/>
          </p:nvPr>
        </p:nvSpPr>
        <p:spPr>
          <a:xfrm>
            <a:off x="280996" y="561192"/>
            <a:ext cx="5256458" cy="1325563"/>
          </a:xfrm>
        </p:spPr>
        <p:txBody>
          <a:bodyPr>
            <a:noAutofit/>
          </a:bodyPr>
          <a:lstStyle/>
          <a:p>
            <a:r>
              <a:rPr lang="en-US" sz="4000" b="1">
                <a:solidFill>
                  <a:srgbClr val="002060"/>
                </a:solidFill>
                <a:latin typeface="Avenir Next LT Pro" panose="020B0504020202020204" pitchFamily="34" charset="0"/>
              </a:rPr>
              <a:t>Honors Convocation &amp; Honors Cords</a:t>
            </a:r>
          </a:p>
        </p:txBody>
      </p:sp>
      <p:sp>
        <p:nvSpPr>
          <p:cNvPr id="24" name="Rectangle 23">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1E53F885-B4F3-4D46-BB5D-838022B908BE}"/>
              </a:ext>
            </a:extLst>
          </p:cNvPr>
          <p:cNvSpPr>
            <a:spLocks noGrp="1"/>
          </p:cNvSpPr>
          <p:nvPr>
            <p:ph idx="1"/>
          </p:nvPr>
        </p:nvSpPr>
        <p:spPr>
          <a:xfrm>
            <a:off x="280996" y="2329703"/>
            <a:ext cx="5089398" cy="4238877"/>
          </a:xfrm>
        </p:spPr>
        <p:txBody>
          <a:bodyPr vert="horz" lIns="91440" tIns="45720" rIns="91440" bIns="45720" rtlCol="0" anchor="t">
            <a:normAutofit fontScale="92500" lnSpcReduction="10000"/>
          </a:bodyPr>
          <a:lstStyle/>
          <a:p>
            <a:pPr marL="0" indent="0">
              <a:buNone/>
            </a:pPr>
            <a:r>
              <a:rPr lang="en-US" sz="2000" b="1" dirty="0">
                <a:solidFill>
                  <a:srgbClr val="002060"/>
                </a:solidFill>
              </a:rPr>
              <a:t>Honors Convocation </a:t>
            </a:r>
            <a:r>
              <a:rPr lang="en-US" sz="2000" dirty="0">
                <a:solidFill>
                  <a:srgbClr val="002060"/>
                </a:solidFill>
              </a:rPr>
              <a:t>is an event to recognize and celebrate the academic and service achievements of students</a:t>
            </a:r>
          </a:p>
          <a:p>
            <a:r>
              <a:rPr lang="en-US" sz="2000" b="1" dirty="0">
                <a:solidFill>
                  <a:srgbClr val="002060"/>
                </a:solidFill>
              </a:rPr>
              <a:t>WHEN</a:t>
            </a:r>
            <a:r>
              <a:rPr lang="en-US" sz="2000" dirty="0">
                <a:solidFill>
                  <a:srgbClr val="002060"/>
                </a:solidFill>
              </a:rPr>
              <a:t>: Friday, April 26 at 2:00p.m.</a:t>
            </a:r>
            <a:endParaRPr lang="en-US" sz="2000" dirty="0">
              <a:solidFill>
                <a:srgbClr val="002060"/>
              </a:solidFill>
              <a:ea typeface="Calibri"/>
              <a:cs typeface="Calibri"/>
            </a:endParaRPr>
          </a:p>
          <a:p>
            <a:r>
              <a:rPr lang="en-US" sz="2000" b="1" dirty="0">
                <a:solidFill>
                  <a:srgbClr val="002060"/>
                </a:solidFill>
              </a:rPr>
              <a:t>WHERE</a:t>
            </a:r>
            <a:r>
              <a:rPr lang="en-US" sz="2000" dirty="0">
                <a:solidFill>
                  <a:srgbClr val="002060"/>
                </a:solidFill>
              </a:rPr>
              <a:t>: Performing Arts Center Auditorium and online via Livestream</a:t>
            </a:r>
            <a:endParaRPr lang="en-US" sz="2000" dirty="0">
              <a:solidFill>
                <a:srgbClr val="002060"/>
              </a:solidFill>
              <a:ea typeface="Calibri"/>
              <a:cs typeface="Calibri"/>
            </a:endParaRPr>
          </a:p>
          <a:p>
            <a:pPr marL="0" indent="0">
              <a:buNone/>
            </a:pPr>
            <a:r>
              <a:rPr lang="en-US" sz="2000" b="1" dirty="0">
                <a:solidFill>
                  <a:srgbClr val="002060"/>
                </a:solidFill>
              </a:rPr>
              <a:t>Honors Cords </a:t>
            </a:r>
            <a:r>
              <a:rPr lang="en-US" sz="2000" dirty="0">
                <a:solidFill>
                  <a:srgbClr val="002060"/>
                </a:solidFill>
              </a:rPr>
              <a:t>are awarded by academic division at individual academic celebrations (many which take place after Honors Convocation) Or can be purchased in the bookstore</a:t>
            </a:r>
          </a:p>
          <a:p>
            <a:r>
              <a:rPr lang="en-US" sz="2000" dirty="0">
                <a:solidFill>
                  <a:srgbClr val="002060"/>
                </a:solidFill>
              </a:rPr>
              <a:t>Honors Cords are worn over the graduation robe for the Commencement Ceremony</a:t>
            </a:r>
            <a:endParaRPr lang="en-US" sz="2000" dirty="0">
              <a:solidFill>
                <a:srgbClr val="002060"/>
              </a:solidFill>
              <a:ea typeface="Calibri"/>
              <a:cs typeface="Calibri"/>
            </a:endParaRPr>
          </a:p>
          <a:p>
            <a:pPr marL="0" indent="0">
              <a:buNone/>
            </a:pPr>
            <a:endParaRPr lang="en-US" sz="1300" dirty="0">
              <a:solidFill>
                <a:srgbClr val="002060"/>
              </a:solidFill>
            </a:endParaRPr>
          </a:p>
          <a:p>
            <a:pPr marL="0" indent="0">
              <a:buNone/>
            </a:pPr>
            <a:r>
              <a:rPr lang="en-US" sz="2000" dirty="0">
                <a:solidFill>
                  <a:srgbClr val="002060"/>
                </a:solidFill>
              </a:rPr>
              <a:t>*SHU Global students do not have Honor Cords</a:t>
            </a:r>
            <a:endParaRPr lang="en-US" sz="2000" dirty="0">
              <a:solidFill>
                <a:srgbClr val="002060"/>
              </a:solidFill>
              <a:ea typeface="Calibri"/>
              <a:cs typeface="Calibri"/>
            </a:endParaRPr>
          </a:p>
          <a:p>
            <a:pPr marL="0" indent="0">
              <a:buNone/>
            </a:pPr>
            <a:endParaRPr lang="en-US" sz="2000" dirty="0">
              <a:solidFill>
                <a:srgbClr val="002060"/>
              </a:solidFill>
            </a:endParaRPr>
          </a:p>
        </p:txBody>
      </p:sp>
      <p:pic>
        <p:nvPicPr>
          <p:cNvPr id="11" name="Picture 10" descr="A picture containing person, outdoor, academic costume, blue&#10;&#10;Description automatically generated">
            <a:extLst>
              <a:ext uri="{FF2B5EF4-FFF2-40B4-BE49-F238E27FC236}">
                <a16:creationId xmlns:a16="http://schemas.microsoft.com/office/drawing/2014/main" id="{4B5ECE9E-51DA-4170-AE42-908C232AA1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40" r="21687"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Tree>
    <p:extLst>
      <p:ext uri="{BB962C8B-B14F-4D97-AF65-F5344CB8AC3E}">
        <p14:creationId xmlns:p14="http://schemas.microsoft.com/office/powerpoint/2010/main" val="226029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AF3EC4-218E-43E5-9D7F-5E37EB273EAB}"/>
              </a:ext>
            </a:extLst>
          </p:cNvPr>
          <p:cNvSpPr>
            <a:spLocks noGrp="1"/>
          </p:cNvSpPr>
          <p:nvPr>
            <p:ph type="title"/>
          </p:nvPr>
        </p:nvSpPr>
        <p:spPr>
          <a:xfrm>
            <a:off x="264300" y="436608"/>
            <a:ext cx="5484918" cy="1713779"/>
          </a:xfrm>
        </p:spPr>
        <p:txBody>
          <a:bodyPr anchor="b">
            <a:normAutofit/>
          </a:bodyPr>
          <a:lstStyle/>
          <a:p>
            <a:r>
              <a:rPr lang="en-US" sz="5400" b="1">
                <a:latin typeface="Avenir Next LT Pro" panose="020B0504020202020204" pitchFamily="34" charset="0"/>
              </a:rPr>
              <a:t>What is Torch Night?</a:t>
            </a:r>
          </a:p>
        </p:txBody>
      </p:sp>
      <p:sp>
        <p:nvSpPr>
          <p:cNvPr id="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F461CC-3774-46C3-AB59-1A146C6F382E}"/>
              </a:ext>
            </a:extLst>
          </p:cNvPr>
          <p:cNvSpPr>
            <a:spLocks noGrp="1"/>
          </p:cNvSpPr>
          <p:nvPr>
            <p:ph idx="1"/>
          </p:nvPr>
        </p:nvSpPr>
        <p:spPr>
          <a:xfrm>
            <a:off x="195209" y="2802585"/>
            <a:ext cx="5114968" cy="3764862"/>
          </a:xfrm>
        </p:spPr>
        <p:txBody>
          <a:bodyPr>
            <a:normAutofit fontScale="92500" lnSpcReduction="20000"/>
          </a:bodyPr>
          <a:lstStyle/>
          <a:p>
            <a:r>
              <a:rPr lang="en-US" sz="2200">
                <a:effectLst/>
                <a:latin typeface="Calibri" panose="020F0502020204030204" pitchFamily="34" charset="0"/>
                <a:ea typeface="Calibri" panose="020F0502020204030204" pitchFamily="34" charset="0"/>
              </a:rPr>
              <a:t>One of Siena Heights’ oldest legacy traditions</a:t>
            </a:r>
          </a:p>
          <a:p>
            <a:r>
              <a:rPr lang="en-US" sz="2200">
                <a:latin typeface="Calibri" panose="020F0502020204030204" pitchFamily="34" charset="0"/>
                <a:ea typeface="Calibri" panose="020F0502020204030204" pitchFamily="34" charset="0"/>
              </a:rPr>
              <a:t>The C</a:t>
            </a:r>
            <a:r>
              <a:rPr lang="en-US" sz="2200">
                <a:effectLst/>
                <a:latin typeface="Calibri" panose="020F0502020204030204" pitchFamily="34" charset="0"/>
                <a:ea typeface="Calibri" panose="020F0502020204030204" pitchFamily="34" charset="0"/>
              </a:rPr>
              <a:t>andle/rose ceremony takes place between graduating students and underclassmen</a:t>
            </a:r>
          </a:p>
          <a:p>
            <a:r>
              <a:rPr lang="en-US" sz="2200">
                <a:effectLst/>
                <a:latin typeface="Calibri" panose="020F0502020204030204" pitchFamily="34" charset="0"/>
                <a:ea typeface="Calibri" panose="020F0502020204030204" pitchFamily="34" charset="0"/>
              </a:rPr>
              <a:t>Graduating seniors will ask an underclassman to be their “Torch” in the ceremony </a:t>
            </a:r>
          </a:p>
          <a:p>
            <a:r>
              <a:rPr lang="en-US" sz="2200">
                <a:effectLst/>
                <a:latin typeface="Calibri" panose="020F0502020204030204" pitchFamily="34" charset="0"/>
                <a:ea typeface="Calibri" panose="020F0502020204030204" pitchFamily="34" charset="0"/>
              </a:rPr>
              <a:t>Each graduating student can select one or two “Torches” in the ceremony </a:t>
            </a:r>
            <a:endParaRPr lang="en-US" sz="2200">
              <a:latin typeface="Calibri" panose="020F0502020204030204" pitchFamily="34" charset="0"/>
              <a:ea typeface="Calibri" panose="020F0502020204030204" pitchFamily="34" charset="0"/>
            </a:endParaRPr>
          </a:p>
          <a:p>
            <a:r>
              <a:rPr lang="en-US" sz="2200">
                <a:latin typeface="Calibri" panose="020F0502020204030204" pitchFamily="34" charset="0"/>
                <a:ea typeface="Calibri" panose="020F0502020204030204" pitchFamily="34" charset="0"/>
              </a:rPr>
              <a:t>Serves as a s</a:t>
            </a:r>
            <a:r>
              <a:rPr lang="en-US" sz="2200">
                <a:effectLst/>
                <a:latin typeface="Calibri" panose="020F0502020204030204" pitchFamily="34" charset="0"/>
                <a:ea typeface="Calibri" panose="020F0502020204030204" pitchFamily="34" charset="0"/>
              </a:rPr>
              <a:t>ymbolic act of underclassmen carrying on the legacy of the graduating seniors </a:t>
            </a:r>
          </a:p>
          <a:p>
            <a:r>
              <a:rPr lang="en-US" sz="2200">
                <a:effectLst/>
                <a:latin typeface="Calibri" panose="020F0502020204030204" pitchFamily="34" charset="0"/>
                <a:ea typeface="Calibri" panose="020F0502020204030204" pitchFamily="34" charset="0"/>
              </a:rPr>
              <a:t>Graduates wear their caps and gowns for this </a:t>
            </a:r>
            <a:r>
              <a:rPr lang="en-US" sz="2200">
                <a:latin typeface="Calibri" panose="020F0502020204030204" pitchFamily="34" charset="0"/>
                <a:ea typeface="Calibri" panose="020F0502020204030204" pitchFamily="34" charset="0"/>
              </a:rPr>
              <a:t>ceremony</a:t>
            </a:r>
            <a:endParaRPr lang="en-US" sz="2200">
              <a:effectLst/>
              <a:latin typeface="Calibri" panose="020F0502020204030204" pitchFamily="34" charset="0"/>
              <a:ea typeface="Calibri" panose="020F0502020204030204" pitchFamily="34" charset="0"/>
            </a:endParaRPr>
          </a:p>
          <a:p>
            <a:endParaRPr lang="en-US" sz="1700"/>
          </a:p>
        </p:txBody>
      </p:sp>
      <p:pic>
        <p:nvPicPr>
          <p:cNvPr id="5" name="Picture 4">
            <a:extLst>
              <a:ext uri="{FF2B5EF4-FFF2-40B4-BE49-F238E27FC236}">
                <a16:creationId xmlns:a16="http://schemas.microsoft.com/office/drawing/2014/main" id="{A0131763-723B-4784-ABB4-FA1FAAB7D8FB}"/>
              </a:ext>
            </a:extLst>
          </p:cNvPr>
          <p:cNvPicPr>
            <a:picLocks noChangeAspect="1"/>
          </p:cNvPicPr>
          <p:nvPr/>
        </p:nvPicPr>
        <p:blipFill>
          <a:blip r:embed="rId2" cstate="print">
            <a:extLst>
              <a:ext uri="{28A0092B-C50C-407E-A947-70E740481C1C}">
                <a14:useLocalDpi xmlns:a14="http://schemas.microsoft.com/office/drawing/2010/main" val="0"/>
              </a:ext>
            </a:extLst>
          </a:blip>
          <a:srcRect t="111" b="111"/>
          <a:stretch/>
        </p:blipFill>
        <p:spPr>
          <a:xfrm>
            <a:off x="5310177" y="-44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55770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8FE4C-6747-40E3-B098-36AB0504233E}"/>
              </a:ext>
            </a:extLst>
          </p:cNvPr>
          <p:cNvSpPr>
            <a:spLocks noGrp="1"/>
          </p:cNvSpPr>
          <p:nvPr>
            <p:ph type="title"/>
          </p:nvPr>
        </p:nvSpPr>
        <p:spPr>
          <a:xfrm>
            <a:off x="4965430" y="629268"/>
            <a:ext cx="6586491" cy="1286160"/>
          </a:xfrm>
        </p:spPr>
        <p:txBody>
          <a:bodyPr anchor="b">
            <a:normAutofit fontScale="90000"/>
          </a:bodyPr>
          <a:lstStyle/>
          <a:p>
            <a:r>
              <a:rPr lang="en-US" b="1">
                <a:latin typeface="Avenir Next LT Pro" panose="020B0504020202020204" pitchFamily="34" charset="0"/>
              </a:rPr>
              <a:t>When is Torch Night &amp; How Do I Sign Up? </a:t>
            </a:r>
          </a:p>
        </p:txBody>
      </p:sp>
      <p:sp>
        <p:nvSpPr>
          <p:cNvPr id="3" name="Content Placeholder 2">
            <a:extLst>
              <a:ext uri="{FF2B5EF4-FFF2-40B4-BE49-F238E27FC236}">
                <a16:creationId xmlns:a16="http://schemas.microsoft.com/office/drawing/2014/main" id="{288BFBF0-2D5E-48DB-AFC6-6697C61899DF}"/>
              </a:ext>
            </a:extLst>
          </p:cNvPr>
          <p:cNvSpPr>
            <a:spLocks noGrp="1"/>
          </p:cNvSpPr>
          <p:nvPr>
            <p:ph idx="1"/>
          </p:nvPr>
        </p:nvSpPr>
        <p:spPr>
          <a:xfrm>
            <a:off x="4965431" y="2438400"/>
            <a:ext cx="6750947" cy="3785419"/>
          </a:xfrm>
        </p:spPr>
        <p:txBody>
          <a:bodyPr>
            <a:normAutofit/>
          </a:bodyPr>
          <a:lstStyle/>
          <a:p>
            <a:pPr marL="0" marR="0" indent="0">
              <a:spcBef>
                <a:spcPts val="0"/>
              </a:spcBef>
              <a:spcAft>
                <a:spcPts val="0"/>
              </a:spcAft>
              <a:buNone/>
            </a:pPr>
            <a:r>
              <a:rPr lang="en-US" sz="2000" b="1" dirty="0">
                <a:effectLst/>
                <a:latin typeface="Calibri" panose="020F0502020204030204" pitchFamily="34" charset="0"/>
                <a:ea typeface="Calibri" panose="020F0502020204030204" pitchFamily="34" charset="0"/>
              </a:rPr>
              <a:t>When</a:t>
            </a:r>
            <a:r>
              <a:rPr lang="en-US" sz="2000" dirty="0">
                <a:effectLst/>
                <a:latin typeface="Calibri" panose="020F0502020204030204" pitchFamily="34" charset="0"/>
                <a:ea typeface="Calibri" panose="020F0502020204030204" pitchFamily="34" charset="0"/>
              </a:rPr>
              <a:t>: Friday, April 26 at 6:00p.m. in St. Dominic Chapel</a:t>
            </a:r>
          </a:p>
          <a:p>
            <a:pPr marL="0" marR="0" indent="0">
              <a:spcBef>
                <a:spcPts val="0"/>
              </a:spcBef>
              <a:spcAft>
                <a:spcPts val="0"/>
              </a:spcAft>
              <a:buNone/>
            </a:pPr>
            <a:endParaRPr lang="en-US" sz="2000" b="1"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b="1" dirty="0">
                <a:effectLst/>
                <a:latin typeface="Calibri" panose="020F0502020204030204" pitchFamily="34" charset="0"/>
                <a:ea typeface="Calibri" panose="020F0502020204030204" pitchFamily="34" charset="0"/>
              </a:rPr>
              <a:t>To Participate:</a:t>
            </a:r>
            <a:r>
              <a:rPr lang="en-US" sz="2000" dirty="0">
                <a:effectLst/>
                <a:latin typeface="Calibri" panose="020F0502020204030204" pitchFamily="34" charset="0"/>
                <a:ea typeface="Calibri" panose="020F0502020204030204" pitchFamily="34" charset="0"/>
              </a:rPr>
              <a:t> </a:t>
            </a:r>
            <a:r>
              <a:rPr lang="en-US" sz="2000" dirty="0">
                <a:latin typeface="Calibri" panose="020F0502020204030204" pitchFamily="34" charset="0"/>
                <a:ea typeface="Calibri" panose="020F0502020204030204" pitchFamily="34" charset="0"/>
                <a:hlinkClick r:id="rId2"/>
              </a:rPr>
              <a:t>CLICK HERE</a:t>
            </a:r>
            <a:endParaRPr lang="en-US" sz="2000" dirty="0">
              <a:effectLst/>
              <a:latin typeface="Calibri" panose="020F0502020204030204" pitchFamily="34" charset="0"/>
              <a:ea typeface="Calibri" panose="020F0502020204030204" pitchFamily="34" charset="0"/>
            </a:endParaRPr>
          </a:p>
          <a:p>
            <a:pPr lvl="1">
              <a:spcBef>
                <a:spcPts val="0"/>
              </a:spcBef>
            </a:pPr>
            <a:r>
              <a:rPr lang="en-US" sz="2000" dirty="0">
                <a:latin typeface="Calibri" panose="020F0502020204030204" pitchFamily="34" charset="0"/>
                <a:ea typeface="Calibri" panose="020F0502020204030204" pitchFamily="34" charset="0"/>
              </a:rPr>
              <a:t>D</a:t>
            </a:r>
            <a:r>
              <a:rPr lang="en-US" sz="2000" dirty="0">
                <a:effectLst/>
                <a:latin typeface="Calibri" panose="020F0502020204030204" pitchFamily="34" charset="0"/>
                <a:ea typeface="Calibri" panose="020F0502020204030204" pitchFamily="34" charset="0"/>
              </a:rPr>
              <a:t>eadline for online reservations is </a:t>
            </a:r>
            <a:r>
              <a:rPr lang="en-US" sz="2000" b="1" dirty="0">
                <a:effectLst/>
                <a:latin typeface="Calibri" panose="020F0502020204030204" pitchFamily="34" charset="0"/>
                <a:ea typeface="Calibri" panose="020F0502020204030204" pitchFamily="34" charset="0"/>
              </a:rPr>
              <a:t>Friday, April </a:t>
            </a:r>
            <a:r>
              <a:rPr lang="en-US" sz="2000" b="1" dirty="0">
                <a:latin typeface="Calibri" panose="020F0502020204030204" pitchFamily="34" charset="0"/>
                <a:ea typeface="Calibri" panose="020F0502020204030204" pitchFamily="34" charset="0"/>
              </a:rPr>
              <a:t>19th</a:t>
            </a:r>
            <a:r>
              <a:rPr lang="en-US" sz="2000" b="1" dirty="0">
                <a:effectLst/>
                <a:latin typeface="Calibri" panose="020F0502020204030204" pitchFamily="34" charset="0"/>
                <a:ea typeface="Calibri" panose="020F0502020204030204" pitchFamily="34" charset="0"/>
              </a:rPr>
              <a:t>  </a:t>
            </a:r>
            <a:endParaRPr lang="en-US" sz="2000" b="1" baseline="30000" dirty="0">
              <a:effectLst/>
              <a:latin typeface="Calibri" panose="020F0502020204030204" pitchFamily="34" charset="0"/>
              <a:ea typeface="Calibri" panose="020F0502020204030204" pitchFamily="34" charset="0"/>
            </a:endParaRPr>
          </a:p>
          <a:p>
            <a:pPr marL="457200" lvl="1" indent="0">
              <a:spcBef>
                <a:spcPts val="0"/>
              </a:spcBef>
              <a:buNone/>
            </a:pPr>
            <a:endParaRPr lang="en-US" sz="2000" dirty="0">
              <a:latin typeface="Calibri" panose="020F0502020204030204" pitchFamily="34" charset="0"/>
              <a:ea typeface="Calibri" panose="020F0502020204030204" pitchFamily="34" charset="0"/>
            </a:endParaRPr>
          </a:p>
          <a:p>
            <a:pPr marL="0" indent="0">
              <a:buNone/>
            </a:pPr>
            <a:r>
              <a:rPr lang="en-US" sz="2000" b="1" dirty="0">
                <a:effectLst/>
                <a:latin typeface="Calibri" panose="020F0502020204030204" pitchFamily="34" charset="0"/>
                <a:ea typeface="Calibri" panose="020F0502020204030204" pitchFamily="34" charset="0"/>
              </a:rPr>
              <a:t>Questions: </a:t>
            </a:r>
            <a:r>
              <a:rPr lang="en-US" sz="2000" dirty="0">
                <a:effectLst/>
                <a:latin typeface="Calibri" panose="020F0502020204030204" pitchFamily="34" charset="0"/>
                <a:ea typeface="Calibri" panose="020F0502020204030204" pitchFamily="34" charset="0"/>
              </a:rPr>
              <a:t>Contact PUSH, Thomas Puszczewicz</a:t>
            </a:r>
            <a:r>
              <a:rPr lang="en-US" sz="2000" dirty="0">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a:t>
            </a:r>
            <a:r>
              <a:rPr lang="en-US" sz="2000" u="sng" dirty="0">
                <a:effectLst/>
                <a:latin typeface="Calibri" panose="020F0502020204030204" pitchFamily="34" charset="0"/>
                <a:ea typeface="Calibri" panose="020F0502020204030204" pitchFamily="34" charset="0"/>
                <a:hlinkClick r:id="rId3"/>
              </a:rPr>
              <a:t>tpuszcze@sienaheights.edu</a:t>
            </a:r>
            <a:r>
              <a:rPr lang="en-US" sz="2000" dirty="0">
                <a:effectLst/>
                <a:latin typeface="Calibri" panose="020F0502020204030204" pitchFamily="34" charset="0"/>
                <a:ea typeface="Calibri" panose="020F0502020204030204" pitchFamily="34" charset="0"/>
              </a:rPr>
              <a:t>) at 517-264-7192</a:t>
            </a:r>
          </a:p>
          <a:p>
            <a:pPr marL="0" indent="0">
              <a:buNone/>
            </a:pPr>
            <a:endParaRPr lang="en-US" sz="1900" dirty="0"/>
          </a:p>
        </p:txBody>
      </p:sp>
      <p:pic>
        <p:nvPicPr>
          <p:cNvPr id="5" name="Picture 4">
            <a:extLst>
              <a:ext uri="{FF2B5EF4-FFF2-40B4-BE49-F238E27FC236}">
                <a16:creationId xmlns:a16="http://schemas.microsoft.com/office/drawing/2014/main" id="{EC14584A-3C01-4A71-81F4-5101C60DF0E2}"/>
              </a:ext>
            </a:extLst>
          </p:cNvPr>
          <p:cNvPicPr>
            <a:picLocks noChangeAspect="1"/>
          </p:cNvPicPr>
          <p:nvPr/>
        </p:nvPicPr>
        <p:blipFill>
          <a:blip r:embed="rId4" cstate="print">
            <a:extLst>
              <a:ext uri="{28A0092B-C50C-407E-A947-70E740481C1C}">
                <a14:useLocalDpi xmlns:a14="http://schemas.microsoft.com/office/drawing/2010/main" val="0"/>
              </a:ext>
            </a:extLst>
          </a:blip>
          <a:srcRect l="902" r="902"/>
          <a:stretch/>
        </p:blipFill>
        <p:spPr>
          <a:xfrm>
            <a:off x="20" y="10"/>
            <a:ext cx="4635571" cy="6857990"/>
          </a:xfrm>
          <a:prstGeom prst="rect">
            <a:avLst/>
          </a:prstGeom>
          <a:effectLst/>
        </p:spPr>
      </p:pic>
      <p:cxnSp>
        <p:nvCxnSpPr>
          <p:cNvPr id="14"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EB7F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844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73F5CD77-B43C-4A7F-AB45-F4E9EF00358D}"/>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9268" r="1" b="29865"/>
          <a:stretch/>
        </p:blipFill>
        <p:spPr>
          <a:xfrm>
            <a:off x="20" y="10"/>
            <a:ext cx="8450297" cy="6857990"/>
          </a:xfrm>
          <a:prstGeom prst="rect">
            <a:avLst/>
          </a:prstGeom>
        </p:spPr>
      </p:pic>
      <p:sp>
        <p:nvSpPr>
          <p:cNvPr id="3" name="Content Placeholder 2">
            <a:extLst>
              <a:ext uri="{FF2B5EF4-FFF2-40B4-BE49-F238E27FC236}">
                <a16:creationId xmlns:a16="http://schemas.microsoft.com/office/drawing/2014/main" id="{B7CC6555-335E-4FF6-8B92-E8A596D4B789}"/>
              </a:ext>
            </a:extLst>
          </p:cNvPr>
          <p:cNvSpPr>
            <a:spLocks noGrp="1"/>
          </p:cNvSpPr>
          <p:nvPr>
            <p:ph idx="1"/>
          </p:nvPr>
        </p:nvSpPr>
        <p:spPr>
          <a:xfrm>
            <a:off x="838200" y="2219785"/>
            <a:ext cx="4619621" cy="3957178"/>
          </a:xfrm>
        </p:spPr>
        <p:txBody>
          <a:bodyPr>
            <a:normAutofit/>
          </a:bodyPr>
          <a:lstStyle/>
          <a:p>
            <a:endParaRPr lang="en-US" sz="2000" dirty="0">
              <a:solidFill>
                <a:srgbClr val="FFFFFF"/>
              </a:solidFill>
              <a:hlinkClick r:id="rId3"/>
            </a:endParaRPr>
          </a:p>
          <a:p>
            <a:endParaRPr lang="en-US" sz="2000" dirty="0">
              <a:solidFill>
                <a:srgbClr val="FFFFFF"/>
              </a:solidFill>
            </a:endParaRPr>
          </a:p>
        </p:txBody>
      </p:sp>
      <p:pic>
        <p:nvPicPr>
          <p:cNvPr id="7" name="Picture 6" descr="A picture containing person, indoor&#10;&#10;Description automatically generated">
            <a:extLst>
              <a:ext uri="{FF2B5EF4-FFF2-40B4-BE49-F238E27FC236}">
                <a16:creationId xmlns:a16="http://schemas.microsoft.com/office/drawing/2014/main" id="{FD732961-EEFE-4ACC-B96A-1E5663DD1ECD}"/>
              </a:ext>
            </a:extLst>
          </p:cNvPr>
          <p:cNvPicPr>
            <a:picLocks noChangeAspect="1"/>
          </p:cNvPicPr>
          <p:nvPr/>
        </p:nvPicPr>
        <p:blipFill rotWithShape="1">
          <a:blip r:embed="rId4">
            <a:extLst>
              <a:ext uri="{28A0092B-C50C-407E-A947-70E740481C1C}">
                <a14:useLocalDpi xmlns:a14="http://schemas.microsoft.com/office/drawing/2010/main" val="0"/>
              </a:ext>
            </a:extLst>
          </a:blip>
          <a:srcRect t="13740"/>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a16="http://schemas.microsoft.com/office/drawing/2014/main" id="{517AE0A6-9F68-4B45-B9F6-2DDA869D8337}"/>
              </a:ext>
            </a:extLst>
          </p:cNvPr>
          <p:cNvSpPr>
            <a:spLocks noGrp="1"/>
          </p:cNvSpPr>
          <p:nvPr>
            <p:ph type="title"/>
          </p:nvPr>
        </p:nvSpPr>
        <p:spPr>
          <a:xfrm>
            <a:off x="192947" y="5204291"/>
            <a:ext cx="7747286" cy="1329485"/>
          </a:xfrm>
        </p:spPr>
        <p:txBody>
          <a:bodyPr>
            <a:noAutofit/>
          </a:bodyPr>
          <a:lstStyle/>
          <a:p>
            <a:r>
              <a:rPr lang="en-US" sz="3500" b="1" dirty="0">
                <a:solidFill>
                  <a:srgbClr val="FFFFFF"/>
                </a:solidFill>
                <a:latin typeface="Avenir Next LT Pro" panose="020B0504020202020204" pitchFamily="34" charset="0"/>
              </a:rPr>
              <a:t>Make a GRAND gesture </a:t>
            </a:r>
            <a:r>
              <a:rPr lang="en-US" sz="3500" b="1" dirty="0">
                <a:solidFill>
                  <a:srgbClr val="FFFFFF"/>
                </a:solidFill>
                <a:latin typeface="Avenir Next LT Pro" panose="020B0504020202020204" pitchFamily="34" charset="0"/>
                <a:sym typeface="Wingdings" panose="05000000000000000000" pitchFamily="2" charset="2"/>
              </a:rPr>
              <a:t> </a:t>
            </a:r>
            <a:br>
              <a:rPr lang="en-US" sz="3500" b="1" dirty="0">
                <a:solidFill>
                  <a:srgbClr val="FFFFFF"/>
                </a:solidFill>
                <a:latin typeface="Avenir Next LT Pro" panose="020B0504020202020204" pitchFamily="34" charset="0"/>
                <a:sym typeface="Wingdings" panose="05000000000000000000" pitchFamily="2" charset="2"/>
              </a:rPr>
            </a:br>
            <a:r>
              <a:rPr lang="en-US" sz="3500" b="1" dirty="0">
                <a:solidFill>
                  <a:srgbClr val="FFFFFF"/>
                </a:solidFill>
                <a:latin typeface="Avenir Next LT Pro" panose="020B0504020202020204" pitchFamily="34" charset="0"/>
              </a:rPr>
              <a:t>Who will you ask to be your torch?</a:t>
            </a:r>
          </a:p>
        </p:txBody>
      </p:sp>
    </p:spTree>
    <p:extLst>
      <p:ext uri="{BB962C8B-B14F-4D97-AF65-F5344CB8AC3E}">
        <p14:creationId xmlns:p14="http://schemas.microsoft.com/office/powerpoint/2010/main" val="331731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8454FC6-9A9B-4393-ACBD-FCA35C1833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87" r="33"/>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a:extLst>
              <a:ext uri="{FF2B5EF4-FFF2-40B4-BE49-F238E27FC236}">
                <a16:creationId xmlns:a16="http://schemas.microsoft.com/office/drawing/2014/main" id="{95D9BCF1-FB63-457E-B26A-82473E8E9A5A}"/>
              </a:ext>
            </a:extLst>
          </p:cNvPr>
          <p:cNvPicPr>
            <a:picLocks noChangeAspect="1"/>
          </p:cNvPicPr>
          <p:nvPr/>
        </p:nvPicPr>
        <p:blipFill>
          <a:blip r:embed="rId3" cstate="print">
            <a:extLst>
              <a:ext uri="{28A0092B-C50C-407E-A947-70E740481C1C}">
                <a14:useLocalDpi xmlns:a14="http://schemas.microsoft.com/office/drawing/2010/main" val="0"/>
              </a:ext>
            </a:extLst>
          </a:blip>
          <a:srcRect t="8667" b="8667"/>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4">
            <a:extLst>
              <a:ext uri="{FF2B5EF4-FFF2-40B4-BE49-F238E27FC236}">
                <a16:creationId xmlns:a16="http://schemas.microsoft.com/office/drawing/2014/main" id="{3C7D64F1-D0F4-495D-8419-320C2C1582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80" b="13780"/>
          <a:stretch/>
        </p:blipFill>
        <p:spPr>
          <a:xfrm>
            <a:off x="5212080"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66" name="Freeform: Shape 65">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8" name="Freeform: Shape 67">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0B0C48-F969-4C4D-A1A2-4AA4F8FA451E}"/>
              </a:ext>
            </a:extLst>
          </p:cNvPr>
          <p:cNvSpPr>
            <a:spLocks noGrp="1"/>
          </p:cNvSpPr>
          <p:nvPr>
            <p:ph type="title"/>
          </p:nvPr>
        </p:nvSpPr>
        <p:spPr>
          <a:xfrm>
            <a:off x="211589" y="730822"/>
            <a:ext cx="4905431" cy="1325563"/>
          </a:xfrm>
        </p:spPr>
        <p:txBody>
          <a:bodyPr>
            <a:normAutofit/>
          </a:bodyPr>
          <a:lstStyle/>
          <a:p>
            <a:r>
              <a:rPr lang="en-US" sz="3600" b="1">
                <a:effectLst/>
                <a:latin typeface="Avenir Next LT Pro" panose="020B0504020202020204" pitchFamily="34" charset="0"/>
                <a:ea typeface="Calibri" panose="020F0502020204030204" pitchFamily="34" charset="0"/>
              </a:rPr>
              <a:t>Baccalaureate Mass</a:t>
            </a:r>
            <a:endParaRPr lang="en-US" sz="3600">
              <a:latin typeface="Avenir Next LT Pro" panose="020B0504020202020204" pitchFamily="34" charset="0"/>
            </a:endParaRPr>
          </a:p>
        </p:txBody>
      </p:sp>
      <p:sp>
        <p:nvSpPr>
          <p:cNvPr id="70" name="Rectangle 69">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2648CA2-FB64-4B87-9F92-9A4879DEAC9B}"/>
              </a:ext>
            </a:extLst>
          </p:cNvPr>
          <p:cNvSpPr>
            <a:spLocks noGrp="1"/>
          </p:cNvSpPr>
          <p:nvPr>
            <p:ph idx="1"/>
          </p:nvPr>
        </p:nvSpPr>
        <p:spPr>
          <a:xfrm>
            <a:off x="213294" y="2199277"/>
            <a:ext cx="5078610" cy="4753731"/>
          </a:xfrm>
        </p:spPr>
        <p:txBody>
          <a:bodyPr>
            <a:normAutofit fontScale="92500" lnSpcReduction="10000"/>
          </a:bodyPr>
          <a:lstStyle/>
          <a:p>
            <a:pPr marL="0" indent="0">
              <a:spcBef>
                <a:spcPts val="0"/>
              </a:spcBef>
              <a:buNone/>
            </a:pPr>
            <a:r>
              <a:rPr lang="en-US" sz="1700" b="1" dirty="0">
                <a:effectLst/>
                <a:latin typeface="Avenir Next LT Pro" panose="020B0504020202020204" pitchFamily="34" charset="0"/>
                <a:ea typeface="Calibri" panose="020F0502020204030204" pitchFamily="34" charset="0"/>
              </a:rPr>
              <a:t>Saturday, May 4 </a:t>
            </a:r>
            <a:r>
              <a:rPr lang="en-US" sz="1700" b="1" dirty="0">
                <a:latin typeface="Avenir Next LT Pro" panose="020B0504020202020204" pitchFamily="34" charset="0"/>
                <a:ea typeface="Calibri" panose="020F0502020204030204" pitchFamily="34" charset="0"/>
              </a:rPr>
              <a:t>from</a:t>
            </a:r>
            <a:r>
              <a:rPr lang="en-US" sz="1700" b="1" dirty="0">
                <a:effectLst/>
                <a:latin typeface="Avenir Next LT Pro" panose="020B0504020202020204" pitchFamily="34" charset="0"/>
                <a:ea typeface="Calibri" panose="020F0502020204030204" pitchFamily="34" charset="0"/>
              </a:rPr>
              <a:t> </a:t>
            </a:r>
            <a:r>
              <a:rPr lang="en-US" sz="1700" b="1" dirty="0">
                <a:latin typeface="Avenir Next LT Pro" panose="020B0504020202020204" pitchFamily="34" charset="0"/>
                <a:ea typeface="Calibri" panose="020F0502020204030204" pitchFamily="34" charset="0"/>
              </a:rPr>
              <a:t>9:30a.m. – 10:30a.m.</a:t>
            </a:r>
            <a:r>
              <a:rPr lang="en-US" sz="1700" b="1" dirty="0">
                <a:effectLst/>
                <a:latin typeface="Avenir Next LT Pro" panose="020B0504020202020204" pitchFamily="34" charset="0"/>
                <a:ea typeface="Calibri" panose="020F0502020204030204" pitchFamily="34" charset="0"/>
              </a:rPr>
              <a:t> </a:t>
            </a:r>
          </a:p>
          <a:p>
            <a:pPr marL="0" indent="0">
              <a:spcBef>
                <a:spcPts val="0"/>
              </a:spcBef>
              <a:buNone/>
            </a:pPr>
            <a:r>
              <a:rPr lang="en-US" sz="1700" b="1" i="1" dirty="0">
                <a:effectLst/>
                <a:latin typeface="Avenir Next LT Pro" panose="020B0504020202020204" pitchFamily="34" charset="0"/>
                <a:ea typeface="Calibri" panose="020F0502020204030204" pitchFamily="34" charset="0"/>
              </a:rPr>
              <a:t>St. Dominic Chapel</a:t>
            </a:r>
          </a:p>
          <a:p>
            <a:pPr marL="0" marR="0" indent="0">
              <a:spcBef>
                <a:spcPts val="0"/>
              </a:spcBef>
              <a:spcAft>
                <a:spcPts val="0"/>
              </a:spcAft>
              <a:buNone/>
            </a:pPr>
            <a:endParaRPr lang="en-US" sz="15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500" dirty="0">
                <a:effectLst/>
                <a:latin typeface="Calibri" panose="020F0502020204030204" pitchFamily="34" charset="0"/>
                <a:ea typeface="Calibri" panose="020F0502020204030204" pitchFamily="34" charset="0"/>
              </a:rPr>
              <a:t>In the Catholic Dominican tradition, Siena Heights invites all graduating seniors and their families to begin Commencement day by thanking God with a Baccalaureate Mass.</a:t>
            </a:r>
          </a:p>
          <a:p>
            <a:pPr marL="0" marR="0" indent="0">
              <a:spcBef>
                <a:spcPts val="0"/>
              </a:spcBef>
              <a:spcAft>
                <a:spcPts val="0"/>
              </a:spcAft>
              <a:buNone/>
            </a:pPr>
            <a:r>
              <a:rPr lang="en-US" sz="15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500" dirty="0">
                <a:effectLst/>
                <a:latin typeface="Calibri" panose="020F0502020204030204" pitchFamily="34" charset="0"/>
                <a:ea typeface="Calibri" panose="020F0502020204030204" pitchFamily="34" charset="0"/>
              </a:rPr>
              <a:t>All graduates who attend receive a cross to wear from our University President, Douglas B. Palmer, PhD.</a:t>
            </a:r>
          </a:p>
          <a:p>
            <a:pPr marL="0" marR="0" indent="0">
              <a:spcBef>
                <a:spcPts val="0"/>
              </a:spcBef>
              <a:spcAft>
                <a:spcPts val="0"/>
              </a:spcAft>
              <a:buNone/>
            </a:pPr>
            <a:endParaRPr lang="en-US" sz="15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500" dirty="0">
                <a:effectLst/>
                <a:latin typeface="Calibri" panose="020F0502020204030204" pitchFamily="34" charset="0"/>
                <a:ea typeface="Calibri" panose="020F0502020204030204" pitchFamily="34" charset="0"/>
              </a:rPr>
              <a:t>The cross is a reminder that the God who loves us all is with them as the students go onto the next step of their life journey, wherever it may lead.</a:t>
            </a:r>
          </a:p>
          <a:p>
            <a:pPr marL="0" marR="0" indent="0">
              <a:spcBef>
                <a:spcPts val="0"/>
              </a:spcBef>
              <a:spcAft>
                <a:spcPts val="0"/>
              </a:spcAft>
              <a:buNone/>
            </a:pPr>
            <a:endParaRPr lang="en-US" sz="15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500" dirty="0">
                <a:effectLst/>
                <a:latin typeface="Calibri" panose="020F0502020204030204" pitchFamily="34" charset="0"/>
                <a:ea typeface="Calibri" panose="020F0502020204030204" pitchFamily="34" charset="0"/>
              </a:rPr>
              <a:t>The meaning of the word Baccalaureate is “sermon to the graduates.” This year’s preacher and presider is Fr. Michael Newman OSFS, Siena Heights’ chaplain and pastor of Holy Family Parish, Adrian Michigan. In addition, Siena Heights Chamber singers will be leading worship music that day.</a:t>
            </a:r>
          </a:p>
          <a:p>
            <a:pPr marL="0" indent="0">
              <a:spcBef>
                <a:spcPts val="0"/>
              </a:spcBef>
              <a:buNone/>
            </a:pPr>
            <a:endParaRPr lang="en-US" sz="15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500" dirty="0">
                <a:effectLst/>
                <a:latin typeface="Calibri" panose="020F0502020204030204" pitchFamily="34" charset="0"/>
                <a:ea typeface="Calibri" panose="020F0502020204030204" pitchFamily="34" charset="0"/>
              </a:rPr>
              <a:t>Please register yourself, family and guests to attend the service. There is no limit to the people to invite. To register, </a:t>
            </a:r>
            <a:r>
              <a:rPr lang="en-US" sz="1500" b="1" u="sng" dirty="0">
                <a:effectLst/>
                <a:latin typeface="Calibri" panose="020F0502020204030204" pitchFamily="34" charset="0"/>
                <a:ea typeface="Calibri" panose="020F0502020204030204" pitchFamily="34" charset="0"/>
                <a:hlinkClick r:id="rId5"/>
              </a:rPr>
              <a:t>click here</a:t>
            </a:r>
            <a:r>
              <a:rPr lang="en-US" sz="1500" dirty="0">
                <a:effectLst/>
                <a:latin typeface="Calibri" panose="020F0502020204030204" pitchFamily="34" charset="0"/>
                <a:ea typeface="Calibri" panose="020F0502020204030204" pitchFamily="34" charset="0"/>
              </a:rPr>
              <a:t>. We are hoping to get an approximate count, but all are welcome, even those who did not register.</a:t>
            </a:r>
          </a:p>
          <a:p>
            <a:endParaRPr lang="en-US" sz="1100" dirty="0"/>
          </a:p>
        </p:txBody>
      </p:sp>
    </p:spTree>
    <p:extLst>
      <p:ext uri="{BB962C8B-B14F-4D97-AF65-F5344CB8AC3E}">
        <p14:creationId xmlns:p14="http://schemas.microsoft.com/office/powerpoint/2010/main" val="743276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7811-F6D7-4780-AE7C-7F5139BF5B83}"/>
              </a:ext>
            </a:extLst>
          </p:cNvPr>
          <p:cNvSpPr>
            <a:spLocks noGrp="1"/>
          </p:cNvSpPr>
          <p:nvPr>
            <p:ph type="title"/>
          </p:nvPr>
        </p:nvSpPr>
        <p:spPr>
          <a:xfrm>
            <a:off x="239448" y="349317"/>
            <a:ext cx="11713103" cy="1325563"/>
          </a:xfrm>
          <a:solidFill>
            <a:schemeClr val="accent1">
              <a:lumMod val="50000"/>
            </a:schemeClr>
          </a:solidFill>
        </p:spPr>
        <p:txBody>
          <a:bodyPr>
            <a:normAutofit/>
          </a:bodyPr>
          <a:lstStyle/>
          <a:p>
            <a:pPr algn="ctr"/>
            <a:r>
              <a:rPr lang="en-US" sz="6000" b="1">
                <a:solidFill>
                  <a:schemeClr val="bg1"/>
                </a:solidFill>
                <a:latin typeface="Avenir Next LT Pro" panose="020B0504020202020204" pitchFamily="34" charset="0"/>
              </a:rPr>
              <a:t>Senior Social</a:t>
            </a:r>
          </a:p>
        </p:txBody>
      </p:sp>
      <p:sp>
        <p:nvSpPr>
          <p:cNvPr id="7" name="TextBox 6">
            <a:extLst>
              <a:ext uri="{FF2B5EF4-FFF2-40B4-BE49-F238E27FC236}">
                <a16:creationId xmlns:a16="http://schemas.microsoft.com/office/drawing/2014/main" id="{5D526260-A9B4-413A-84E2-E03DDC2024BC}"/>
              </a:ext>
            </a:extLst>
          </p:cNvPr>
          <p:cNvSpPr txBox="1"/>
          <p:nvPr/>
        </p:nvSpPr>
        <p:spPr>
          <a:xfrm>
            <a:off x="-309291" y="2813565"/>
            <a:ext cx="4255898" cy="2446824"/>
          </a:xfrm>
          <a:prstGeom prst="rect">
            <a:avLst/>
          </a:prstGeom>
          <a:noFill/>
        </p:spPr>
        <p:txBody>
          <a:bodyPr wrap="square" lIns="91440" tIns="45720" rIns="91440" bIns="45720" anchor="t">
            <a:spAutoFit/>
          </a:bodyPr>
          <a:lstStyle/>
          <a:p>
            <a:pPr algn="ctr"/>
            <a:r>
              <a:rPr lang="en-US" sz="2500" b="1" u="sng" dirty="0">
                <a:solidFill>
                  <a:srgbClr val="002060"/>
                </a:solidFill>
                <a:effectLst/>
                <a:latin typeface="Avenir Next LT Pro"/>
                <a:ea typeface="Times New Roman" panose="02020603050405020304" pitchFamily="18" charset="0"/>
              </a:rPr>
              <a:t>WHEN</a:t>
            </a:r>
            <a:r>
              <a:rPr lang="en-US" sz="2500" u="sng" dirty="0">
                <a:solidFill>
                  <a:srgbClr val="002060"/>
                </a:solidFill>
                <a:latin typeface="Avenir Next LT Pro"/>
                <a:ea typeface="Times New Roman" panose="02020603050405020304" pitchFamily="18" charset="0"/>
              </a:rPr>
              <a:t> </a:t>
            </a:r>
            <a:endParaRPr lang="en-US" sz="2500" dirty="0">
              <a:solidFill>
                <a:srgbClr val="002060"/>
              </a:solidFill>
              <a:latin typeface="Calibri"/>
              <a:ea typeface="Times New Roman" panose="02020603050405020304" pitchFamily="18" charset="0"/>
              <a:cs typeface="Calibri"/>
            </a:endParaRPr>
          </a:p>
          <a:p>
            <a:pPr algn="ctr"/>
            <a:r>
              <a:rPr lang="en-US" sz="2500" dirty="0">
                <a:solidFill>
                  <a:srgbClr val="002060"/>
                </a:solidFill>
                <a:effectLst/>
                <a:latin typeface="Calibri"/>
                <a:ea typeface="Times New Roman" panose="02020603050405020304" pitchFamily="18" charset="0"/>
                <a:cs typeface="Calibri"/>
              </a:rPr>
              <a:t>Saturday, April</a:t>
            </a:r>
            <a:r>
              <a:rPr lang="en-US" sz="2500" dirty="0">
                <a:solidFill>
                  <a:srgbClr val="002060"/>
                </a:solidFill>
                <a:latin typeface="Calibri"/>
                <a:ea typeface="Times New Roman" panose="02020603050405020304" pitchFamily="18" charset="0"/>
                <a:cs typeface="Calibri"/>
              </a:rPr>
              <a:t> 27</a:t>
            </a:r>
            <a:r>
              <a:rPr lang="en-US" sz="2500" baseline="30000" dirty="0">
                <a:solidFill>
                  <a:srgbClr val="002060"/>
                </a:solidFill>
                <a:latin typeface="Calibri"/>
                <a:ea typeface="Times New Roman" panose="02020603050405020304" pitchFamily="18" charset="0"/>
                <a:cs typeface="Calibri"/>
              </a:rPr>
              <a:t>th</a:t>
            </a:r>
            <a:endParaRPr lang="en-US" sz="2500" dirty="0">
              <a:solidFill>
                <a:srgbClr val="002060"/>
              </a:solidFill>
              <a:latin typeface="Calibri"/>
              <a:ea typeface="Times New Roman" panose="02020603050405020304" pitchFamily="18" charset="0"/>
              <a:cs typeface="Calibri"/>
            </a:endParaRPr>
          </a:p>
          <a:p>
            <a:pPr algn="ctr"/>
            <a:r>
              <a:rPr lang="en-US" sz="2500" dirty="0">
                <a:solidFill>
                  <a:srgbClr val="002060"/>
                </a:solidFill>
                <a:latin typeface="Calibri"/>
                <a:ea typeface="Times New Roman" panose="02020603050405020304" pitchFamily="18" charset="0"/>
                <a:cs typeface="Calibri"/>
              </a:rPr>
              <a:t>5:00p.m. - 8:00p.m.</a:t>
            </a:r>
            <a:endParaRPr lang="en-US" dirty="0">
              <a:solidFill>
                <a:srgbClr val="000000"/>
              </a:solidFill>
              <a:latin typeface="Times New Roman"/>
              <a:ea typeface="Calibri" panose="020F0502020204030204"/>
              <a:cs typeface="Calibri"/>
            </a:endParaRPr>
          </a:p>
          <a:p>
            <a:pPr algn="ctr"/>
            <a:endParaRPr lang="en-US" dirty="0">
              <a:ea typeface="Calibri"/>
              <a:cs typeface="Calibri"/>
            </a:endParaRPr>
          </a:p>
          <a:p>
            <a:pPr marL="0" marR="0" algn="ctr">
              <a:spcBef>
                <a:spcPts val="0"/>
              </a:spcBef>
              <a:spcAft>
                <a:spcPts val="0"/>
              </a:spcAft>
            </a:pPr>
            <a:endParaRPr lang="en-US" sz="1000" dirty="0">
              <a:solidFill>
                <a:srgbClr val="002060"/>
              </a:solidFill>
              <a:effectLst/>
              <a:latin typeface="Calibri" panose="020F0502020204030204" pitchFamily="34" charset="0"/>
              <a:ea typeface="Times New Roman" panose="02020603050405020304" pitchFamily="18" charset="0"/>
            </a:endParaRPr>
          </a:p>
          <a:p>
            <a:pPr algn="ctr"/>
            <a:r>
              <a:rPr lang="en-US" sz="2500" b="1" u="sng" dirty="0">
                <a:solidFill>
                  <a:srgbClr val="002060"/>
                </a:solidFill>
                <a:latin typeface="Avenir Next LT Pro"/>
                <a:ea typeface="Times New Roman" panose="02020603050405020304" pitchFamily="18" charset="0"/>
              </a:rPr>
              <a:t>WHERE</a:t>
            </a:r>
            <a:endParaRPr lang="en-US" sz="2500" dirty="0">
              <a:solidFill>
                <a:srgbClr val="002060"/>
              </a:solidFill>
              <a:latin typeface="Calibri"/>
              <a:ea typeface="Calibri"/>
              <a:cs typeface="Calibri"/>
            </a:endParaRPr>
          </a:p>
          <a:p>
            <a:pPr algn="ctr"/>
            <a:r>
              <a:rPr lang="en-US" sz="2500" dirty="0">
                <a:solidFill>
                  <a:srgbClr val="002060"/>
                </a:solidFill>
                <a:latin typeface="Calibri"/>
                <a:ea typeface="Calibri"/>
                <a:cs typeface="Calibri"/>
              </a:rPr>
              <a:t>ZZ's Sports Bar and Grill</a:t>
            </a:r>
            <a:endParaRPr lang="en-US" dirty="0">
              <a:ea typeface="Calibri"/>
              <a:cs typeface="Calibri"/>
            </a:endParaRPr>
          </a:p>
        </p:txBody>
      </p:sp>
      <p:sp>
        <p:nvSpPr>
          <p:cNvPr id="13" name="TextBox 12">
            <a:extLst>
              <a:ext uri="{FF2B5EF4-FFF2-40B4-BE49-F238E27FC236}">
                <a16:creationId xmlns:a16="http://schemas.microsoft.com/office/drawing/2014/main" id="{34A8F106-0D4C-40C1-8AEE-61E1ED872AB2}"/>
              </a:ext>
            </a:extLst>
          </p:cNvPr>
          <p:cNvSpPr txBox="1"/>
          <p:nvPr/>
        </p:nvSpPr>
        <p:spPr>
          <a:xfrm>
            <a:off x="3513026" y="1709619"/>
            <a:ext cx="5165938" cy="400110"/>
          </a:xfrm>
          <a:prstGeom prst="rect">
            <a:avLst/>
          </a:prstGeom>
          <a:noFill/>
        </p:spPr>
        <p:txBody>
          <a:bodyPr wrap="square" rtlCol="0">
            <a:spAutoFit/>
          </a:bodyPr>
          <a:lstStyle/>
          <a:p>
            <a:pPr algn="ctr"/>
            <a:r>
              <a:rPr lang="en-US" sz="2000" b="1">
                <a:solidFill>
                  <a:srgbClr val="002060"/>
                </a:solidFill>
                <a:latin typeface="Avenir Next LT Pro" panose="020B0504020202020204" pitchFamily="34" charset="0"/>
              </a:rPr>
              <a:t>Sponsored by SHU Student Government</a:t>
            </a:r>
          </a:p>
        </p:txBody>
      </p:sp>
      <p:sp>
        <p:nvSpPr>
          <p:cNvPr id="14" name="Rectangle 13">
            <a:extLst>
              <a:ext uri="{FF2B5EF4-FFF2-40B4-BE49-F238E27FC236}">
                <a16:creationId xmlns:a16="http://schemas.microsoft.com/office/drawing/2014/main" id="{F1C8E4DD-6587-4296-B4DE-8A4C5E59FF4C}"/>
              </a:ext>
            </a:extLst>
          </p:cNvPr>
          <p:cNvSpPr/>
          <p:nvPr/>
        </p:nvSpPr>
        <p:spPr>
          <a:xfrm>
            <a:off x="7933699" y="3344480"/>
            <a:ext cx="4842496" cy="1384995"/>
          </a:xfrm>
          <a:prstGeom prst="rect">
            <a:avLst/>
          </a:prstGeom>
          <a:noFill/>
        </p:spPr>
        <p:txBody>
          <a:bodyPr wrap="square" lIns="91440" tIns="45720" rIns="91440" bIns="45720" anchor="t">
            <a:spAutoFit/>
          </a:bodyPr>
          <a:lstStyle/>
          <a:p>
            <a:pPr algn="ctr"/>
            <a:r>
              <a:rPr lang="en-US" sz="28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Avenir Next LT Pro"/>
              </a:rPr>
              <a:t>Hang out!</a:t>
            </a:r>
          </a:p>
          <a:p>
            <a:pPr algn="ctr"/>
            <a:r>
              <a:rPr lang="en-US" sz="28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Avenir Next LT Pro"/>
              </a:rPr>
              <a:t>Bowl with your </a:t>
            </a:r>
          </a:p>
          <a:p>
            <a:pPr algn="ctr"/>
            <a:r>
              <a:rPr lang="en-US" sz="28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Avenir Next LT Pro"/>
              </a:rPr>
              <a:t>graduating class!</a:t>
            </a:r>
            <a:endParaRPr lang="en-US" dirty="0">
              <a:solidFill>
                <a:schemeClr val="accent5">
                  <a:lumMod val="50000"/>
                </a:schemeClr>
              </a:solidFill>
            </a:endParaRPr>
          </a:p>
        </p:txBody>
      </p:sp>
      <p:sp>
        <p:nvSpPr>
          <p:cNvPr id="15" name="Rectangle 14">
            <a:extLst>
              <a:ext uri="{FF2B5EF4-FFF2-40B4-BE49-F238E27FC236}">
                <a16:creationId xmlns:a16="http://schemas.microsoft.com/office/drawing/2014/main" id="{EA1E45C8-DBFD-4808-9004-0C2DBED57B92}"/>
              </a:ext>
            </a:extLst>
          </p:cNvPr>
          <p:cNvSpPr/>
          <p:nvPr/>
        </p:nvSpPr>
        <p:spPr>
          <a:xfrm rot="900000">
            <a:off x="8769436" y="1540944"/>
            <a:ext cx="3171022" cy="584775"/>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algn="ctr"/>
            <a:r>
              <a:rPr lang="en-US" sz="3200" b="1">
                <a:ln w="12700" cmpd="sng">
                  <a:solidFill>
                    <a:srgbClr val="00206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venir Next LT Pro"/>
              </a:rPr>
              <a:t>Free Food</a:t>
            </a:r>
            <a:endParaRPr lang="en-US" sz="3200" b="1" cap="none" spc="0">
              <a:ln w="12700" cmpd="sng">
                <a:solidFill>
                  <a:srgbClr val="00206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Avenir Next LT Pro" panose="020B0504020202020204" pitchFamily="34" charset="0"/>
            </a:endParaRPr>
          </a:p>
        </p:txBody>
      </p:sp>
      <p:sp>
        <p:nvSpPr>
          <p:cNvPr id="3" name="TextBox 2">
            <a:extLst>
              <a:ext uri="{FF2B5EF4-FFF2-40B4-BE49-F238E27FC236}">
                <a16:creationId xmlns:a16="http://schemas.microsoft.com/office/drawing/2014/main" id="{5935F9F8-111F-4877-BA45-EB7D60899A2D}"/>
              </a:ext>
            </a:extLst>
          </p:cNvPr>
          <p:cNvSpPr txBox="1"/>
          <p:nvPr/>
        </p:nvSpPr>
        <p:spPr>
          <a:xfrm>
            <a:off x="3311544" y="6306754"/>
            <a:ext cx="5568901" cy="307777"/>
          </a:xfrm>
          <a:prstGeom prst="rect">
            <a:avLst/>
          </a:prstGeom>
          <a:noFill/>
        </p:spPr>
        <p:txBody>
          <a:bodyPr wrap="square" rtlCol="0">
            <a:spAutoFit/>
          </a:bodyPr>
          <a:lstStyle/>
          <a:p>
            <a:pPr algn="ctr"/>
            <a:r>
              <a:rPr lang="en-US" sz="1400" dirty="0"/>
              <a:t>Questions? Email: </a:t>
            </a:r>
            <a:r>
              <a:rPr lang="en-US" sz="1400" dirty="0">
                <a:hlinkClick r:id="rId2"/>
              </a:rPr>
              <a:t>studentgovernment@sienaheights.edu</a:t>
            </a:r>
            <a:r>
              <a:rPr lang="en-US" sz="1400" dirty="0"/>
              <a:t> </a:t>
            </a:r>
          </a:p>
        </p:txBody>
      </p:sp>
      <p:pic>
        <p:nvPicPr>
          <p:cNvPr id="5" name="Picture 4" descr="A close up of a logo&#10;&#10;Description automatically generated">
            <a:extLst>
              <a:ext uri="{FF2B5EF4-FFF2-40B4-BE49-F238E27FC236}">
                <a16:creationId xmlns:a16="http://schemas.microsoft.com/office/drawing/2014/main" id="{6945E55B-FA90-0359-2A67-B90DD680E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474" y="2513637"/>
            <a:ext cx="5123042" cy="3409152"/>
          </a:xfrm>
          <a:prstGeom prst="rect">
            <a:avLst/>
          </a:prstGeom>
        </p:spPr>
      </p:pic>
    </p:spTree>
    <p:extLst>
      <p:ext uri="{BB962C8B-B14F-4D97-AF65-F5344CB8AC3E}">
        <p14:creationId xmlns:p14="http://schemas.microsoft.com/office/powerpoint/2010/main" val="2836167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4">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605C5C-5343-4329-BF46-6DA10D01DB73}"/>
              </a:ext>
            </a:extLst>
          </p:cNvPr>
          <p:cNvSpPr>
            <a:spLocks noGrp="1"/>
          </p:cNvSpPr>
          <p:nvPr>
            <p:ph type="title"/>
          </p:nvPr>
        </p:nvSpPr>
        <p:spPr>
          <a:xfrm>
            <a:off x="203200" y="233109"/>
            <a:ext cx="5595946" cy="1325563"/>
          </a:xfrm>
        </p:spPr>
        <p:txBody>
          <a:bodyPr>
            <a:normAutofit/>
          </a:bodyPr>
          <a:lstStyle/>
          <a:p>
            <a:r>
              <a:rPr lang="en-US" b="1" err="1">
                <a:latin typeface="Avenir Next LT Pro" panose="020B0504020202020204" pitchFamily="34" charset="0"/>
              </a:rPr>
              <a:t>Kente</a:t>
            </a:r>
            <a:r>
              <a:rPr lang="en-US" b="1">
                <a:latin typeface="Avenir Next LT Pro" panose="020B0504020202020204" pitchFamily="34" charset="0"/>
              </a:rPr>
              <a:t> Ceremony</a:t>
            </a:r>
          </a:p>
        </p:txBody>
      </p:sp>
      <p:sp>
        <p:nvSpPr>
          <p:cNvPr id="3" name="Content Placeholder 2">
            <a:extLst>
              <a:ext uri="{FF2B5EF4-FFF2-40B4-BE49-F238E27FC236}">
                <a16:creationId xmlns:a16="http://schemas.microsoft.com/office/drawing/2014/main" id="{0DC7ECF0-BF01-44E8-8D91-064D7B5DA67E}"/>
              </a:ext>
            </a:extLst>
          </p:cNvPr>
          <p:cNvSpPr>
            <a:spLocks noGrp="1"/>
          </p:cNvSpPr>
          <p:nvPr>
            <p:ph idx="1"/>
          </p:nvPr>
        </p:nvSpPr>
        <p:spPr>
          <a:xfrm>
            <a:off x="203200" y="1460500"/>
            <a:ext cx="5682993" cy="4889500"/>
          </a:xfrm>
        </p:spPr>
        <p:txBody>
          <a:bodyPr vert="horz" lIns="91440" tIns="45720" rIns="91440" bIns="45720" rtlCol="0" anchor="t">
            <a:normAutofit/>
          </a:bodyPr>
          <a:lstStyle/>
          <a:p>
            <a:pPr marL="0" indent="0">
              <a:spcBef>
                <a:spcPts val="0"/>
              </a:spcBef>
              <a:buNone/>
            </a:pPr>
            <a:r>
              <a:rPr lang="en-US" sz="1800" b="1" dirty="0">
                <a:effectLst/>
                <a:latin typeface="Avenir Next LT Pro"/>
                <a:ea typeface="Calibri"/>
              </a:rPr>
              <a:t>Saturday, May </a:t>
            </a:r>
            <a:r>
              <a:rPr lang="en-US" sz="1800" b="1" dirty="0">
                <a:latin typeface="Avenir Next LT Pro"/>
                <a:ea typeface="Calibri"/>
              </a:rPr>
              <a:t>4</a:t>
            </a:r>
            <a:r>
              <a:rPr lang="en-US" sz="1800" b="1" dirty="0">
                <a:effectLst/>
                <a:latin typeface="Avenir Next LT Pro"/>
                <a:ea typeface="Calibri"/>
              </a:rPr>
              <a:t> from </a:t>
            </a:r>
            <a:r>
              <a:rPr lang="en-US" sz="1800" b="1" dirty="0">
                <a:latin typeface="Avenir Next LT Pro"/>
                <a:ea typeface="Calibri"/>
              </a:rPr>
              <a:t>11:00a.m.</a:t>
            </a:r>
            <a:r>
              <a:rPr lang="en-US" sz="1800" b="1" dirty="0">
                <a:effectLst/>
                <a:latin typeface="Avenir Next LT Pro"/>
                <a:ea typeface="Calibri"/>
              </a:rPr>
              <a:t> – </a:t>
            </a:r>
            <a:r>
              <a:rPr lang="en-US" sz="1800" b="1" dirty="0">
                <a:latin typeface="Avenir Next LT Pro"/>
                <a:ea typeface="Calibri"/>
              </a:rPr>
              <a:t>12:00p.m.</a:t>
            </a:r>
            <a:endParaRPr lang="en-US" sz="1800" b="1" dirty="0">
              <a:effectLst/>
              <a:latin typeface="Avenir Next LT Pro"/>
              <a:ea typeface="Calibri"/>
            </a:endParaRPr>
          </a:p>
          <a:p>
            <a:pPr marL="0" indent="0">
              <a:spcBef>
                <a:spcPts val="0"/>
              </a:spcBef>
              <a:buNone/>
            </a:pPr>
            <a:r>
              <a:rPr lang="en-US" sz="1800" b="1" i="1" dirty="0">
                <a:effectLst/>
                <a:latin typeface="Avenir Next LT Pro"/>
                <a:ea typeface="Calibri"/>
              </a:rPr>
              <a:t>St. Dominic Chapel</a:t>
            </a:r>
          </a:p>
          <a:p>
            <a:pPr marL="0" indent="0">
              <a:spcBef>
                <a:spcPts val="0"/>
              </a:spcBef>
              <a:buNone/>
            </a:pPr>
            <a:endParaRPr lang="en-US" sz="2200" dirty="0">
              <a:effectLst/>
              <a:ea typeface="Calibri" panose="020F0502020204030204" pitchFamily="34" charset="0"/>
            </a:endParaRPr>
          </a:p>
          <a:p>
            <a:pPr>
              <a:spcBef>
                <a:spcPts val="0"/>
              </a:spcBef>
            </a:pPr>
            <a:r>
              <a:rPr lang="en-US" sz="2200" dirty="0">
                <a:effectLst/>
                <a:ea typeface="Calibri"/>
              </a:rPr>
              <a:t>The </a:t>
            </a:r>
            <a:r>
              <a:rPr lang="en-US" sz="2200" dirty="0" err="1">
                <a:effectLst/>
                <a:ea typeface="Calibri"/>
              </a:rPr>
              <a:t>Kente</a:t>
            </a:r>
            <a:r>
              <a:rPr lang="en-US" sz="2200" dirty="0">
                <a:effectLst/>
                <a:ea typeface="Calibri"/>
              </a:rPr>
              <a:t> Ceremony has become a cherished part of commencement for Siena's African American, Hispanic and Latino graduates.</a:t>
            </a:r>
            <a:r>
              <a:rPr lang="en-US" sz="2200" dirty="0">
                <a:ea typeface="Calibri"/>
              </a:rPr>
              <a:t> </a:t>
            </a:r>
            <a:endParaRPr lang="en-US" sz="2200" dirty="0">
              <a:ea typeface="Calibri"/>
              <a:cs typeface="Calibri"/>
            </a:endParaRPr>
          </a:p>
          <a:p>
            <a:pPr marL="0" indent="0">
              <a:spcBef>
                <a:spcPts val="0"/>
              </a:spcBef>
              <a:buNone/>
            </a:pPr>
            <a:endParaRPr lang="en-US" sz="2200" dirty="0">
              <a:ea typeface="Calibri" panose="020F0502020204030204" pitchFamily="34" charset="0"/>
              <a:cs typeface="Calibri" panose="020F0502020204030204"/>
            </a:endParaRPr>
          </a:p>
          <a:p>
            <a:pPr>
              <a:spcBef>
                <a:spcPts val="0"/>
              </a:spcBef>
            </a:pPr>
            <a:r>
              <a:rPr lang="en-US" sz="2200" dirty="0">
                <a:effectLst/>
                <a:ea typeface="Calibri"/>
              </a:rPr>
              <a:t>During the ceremony SHU alumni </a:t>
            </a:r>
            <a:r>
              <a:rPr lang="en-US" sz="2200" dirty="0">
                <a:ea typeface="Calibri"/>
              </a:rPr>
              <a:t>place a Stole on the shoulders of the graduates to be worn over the graduation robe</a:t>
            </a:r>
            <a:endParaRPr lang="en-US" sz="2200" dirty="0">
              <a:effectLst/>
              <a:ea typeface="Calibri"/>
              <a:cs typeface="Calibri"/>
            </a:endParaRPr>
          </a:p>
          <a:p>
            <a:pPr lvl="1">
              <a:spcBef>
                <a:spcPts val="0"/>
              </a:spcBef>
            </a:pPr>
            <a:r>
              <a:rPr lang="en-US" sz="1800" i="1" dirty="0" err="1">
                <a:effectLst/>
                <a:ea typeface="Calibri"/>
              </a:rPr>
              <a:t>Kente</a:t>
            </a:r>
            <a:r>
              <a:rPr lang="en-US" sz="1800" i="1" dirty="0">
                <a:effectLst/>
                <a:ea typeface="Calibri"/>
              </a:rPr>
              <a:t> Stole </a:t>
            </a:r>
            <a:r>
              <a:rPr lang="en-US" sz="1800" dirty="0">
                <a:effectLst/>
                <a:ea typeface="Calibri"/>
              </a:rPr>
              <a:t>for African American Graduates</a:t>
            </a:r>
            <a:r>
              <a:rPr lang="en-US" sz="1800" dirty="0">
                <a:ea typeface="Calibri"/>
              </a:rPr>
              <a:t> </a:t>
            </a:r>
            <a:endParaRPr lang="en-US" sz="1800" dirty="0">
              <a:effectLst/>
              <a:ea typeface="Calibri" panose="020F0502020204030204" pitchFamily="34" charset="0"/>
              <a:cs typeface="Calibri"/>
            </a:endParaRPr>
          </a:p>
          <a:p>
            <a:pPr lvl="1">
              <a:spcBef>
                <a:spcPts val="0"/>
              </a:spcBef>
            </a:pPr>
            <a:r>
              <a:rPr lang="en-US" sz="1800" i="1" dirty="0">
                <a:effectLst/>
                <a:ea typeface="Calibri"/>
              </a:rPr>
              <a:t>Serape Stole </a:t>
            </a:r>
            <a:r>
              <a:rPr lang="en-US" sz="1800" dirty="0">
                <a:effectLst/>
                <a:ea typeface="Calibri"/>
              </a:rPr>
              <a:t>for Hispanic and Latino Graduates</a:t>
            </a:r>
            <a:endParaRPr lang="en-US" sz="1800" dirty="0">
              <a:effectLst/>
              <a:ea typeface="Calibri"/>
              <a:cs typeface="Calibri"/>
            </a:endParaRPr>
          </a:p>
          <a:p>
            <a:pPr marL="0" indent="0">
              <a:spcBef>
                <a:spcPts val="0"/>
              </a:spcBef>
              <a:buNone/>
            </a:pPr>
            <a:endParaRPr lang="en-US" sz="2200" dirty="0">
              <a:effectLst/>
              <a:ea typeface="Calibri" panose="020F0502020204030204" pitchFamily="34" charset="0"/>
            </a:endParaRPr>
          </a:p>
          <a:p>
            <a:pPr>
              <a:spcBef>
                <a:spcPts val="0"/>
              </a:spcBef>
            </a:pPr>
            <a:r>
              <a:rPr lang="en-US" sz="2200" dirty="0">
                <a:effectLst/>
                <a:ea typeface="Calibri"/>
              </a:rPr>
              <a:t>To participate:  </a:t>
            </a:r>
            <a:r>
              <a:rPr lang="en-US" sz="2200" u="sng" dirty="0">
                <a:effectLst/>
                <a:ea typeface="Calibri"/>
                <a:hlinkClick r:id="rId2">
                  <a:extLst>
                    <a:ext uri="{A12FA001-AC4F-418D-AE19-62706E023703}">
                      <ahyp:hlinkClr xmlns:ahyp="http://schemas.microsoft.com/office/drawing/2018/hyperlinkcolor" val="tx"/>
                    </a:ext>
                  </a:extLst>
                </a:hlinkClick>
              </a:rPr>
              <a:t>Click Here</a:t>
            </a:r>
            <a:r>
              <a:rPr lang="en-US" sz="2200" dirty="0">
                <a:effectLst/>
                <a:ea typeface="Calibri"/>
              </a:rPr>
              <a:t> or contact </a:t>
            </a:r>
            <a:r>
              <a:rPr lang="en-US" sz="2200" dirty="0">
                <a:ea typeface="Calibri"/>
              </a:rPr>
              <a:t>Tichina Jones</a:t>
            </a:r>
            <a:r>
              <a:rPr lang="en-US" sz="2200" dirty="0">
                <a:effectLst/>
                <a:ea typeface="Calibri"/>
              </a:rPr>
              <a:t> at </a:t>
            </a:r>
            <a:r>
              <a:rPr lang="en-US" sz="2200" dirty="0">
                <a:ea typeface="Calibri"/>
                <a:hlinkClick r:id="rId3">
                  <a:extLst>
                    <a:ext uri="{A12FA001-AC4F-418D-AE19-62706E023703}">
                      <ahyp:hlinkClr xmlns:ahyp="http://schemas.microsoft.com/office/drawing/2018/hyperlinkcolor" val="tx"/>
                    </a:ext>
                  </a:extLst>
                </a:hlinkClick>
              </a:rPr>
              <a:t>tjones16</a:t>
            </a:r>
            <a:r>
              <a:rPr lang="en-US" sz="2200" dirty="0">
                <a:effectLst/>
                <a:ea typeface="Calibri"/>
                <a:hlinkClick r:id="rId3">
                  <a:extLst>
                    <a:ext uri="{A12FA001-AC4F-418D-AE19-62706E023703}">
                      <ahyp:hlinkClr xmlns:ahyp="http://schemas.microsoft.com/office/drawing/2018/hyperlinkcolor" val="tx"/>
                    </a:ext>
                  </a:extLst>
                </a:hlinkClick>
              </a:rPr>
              <a:t>@sienaheights.edu</a:t>
            </a:r>
            <a:r>
              <a:rPr lang="en-US" sz="2200" dirty="0">
                <a:effectLst/>
                <a:ea typeface="Calibri"/>
              </a:rPr>
              <a:t> or </a:t>
            </a:r>
            <a:r>
              <a:rPr lang="en-US" sz="2200" dirty="0">
                <a:ea typeface="Calibri"/>
              </a:rPr>
              <a:t>517-264-7604</a:t>
            </a:r>
            <a:endParaRPr lang="en-US" sz="2200" dirty="0">
              <a:effectLst/>
              <a:ea typeface="Calibri"/>
              <a:cs typeface="Calibri"/>
            </a:endParaRPr>
          </a:p>
          <a:p>
            <a:pPr marL="0" indent="0">
              <a:buNone/>
            </a:pPr>
            <a:endParaRPr lang="en-US" sz="2200" dirty="0"/>
          </a:p>
        </p:txBody>
      </p:sp>
      <p:pic>
        <p:nvPicPr>
          <p:cNvPr id="7" name="Picture 6">
            <a:extLst>
              <a:ext uri="{FF2B5EF4-FFF2-40B4-BE49-F238E27FC236}">
                <a16:creationId xmlns:a16="http://schemas.microsoft.com/office/drawing/2014/main" id="{0E37E5B0-1C14-4E26-A60A-B79EA3AA27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568" r="379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50" name="Arc 4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a:extLst>
              <a:ext uri="{FF2B5EF4-FFF2-40B4-BE49-F238E27FC236}">
                <a16:creationId xmlns:a16="http://schemas.microsoft.com/office/drawing/2014/main" id="{A04CE0C6-7F02-4A5C-8FA1-9DBDD9419321}"/>
              </a:ext>
            </a:extLst>
          </p:cNvPr>
          <p:cNvPicPr>
            <a:picLocks noChangeAspect="1"/>
          </p:cNvPicPr>
          <p:nvPr/>
        </p:nvPicPr>
        <p:blipFill>
          <a:blip r:embed="rId5" cstate="print">
            <a:extLst>
              <a:ext uri="{28A0092B-C50C-407E-A947-70E740481C1C}">
                <a14:useLocalDpi xmlns:a14="http://schemas.microsoft.com/office/drawing/2010/main" val="0"/>
              </a:ext>
            </a:extLst>
          </a:blip>
          <a:srcRect l="10931" r="10931"/>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 name="Picture 4">
            <a:extLst>
              <a:ext uri="{FF2B5EF4-FFF2-40B4-BE49-F238E27FC236}">
                <a16:creationId xmlns:a16="http://schemas.microsoft.com/office/drawing/2014/main" id="{3985A1A6-8E49-43AE-8E69-F35370D35C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29" t="1407" r="49407" b="1407"/>
          <a:stretch/>
        </p:blipFill>
        <p:spPr>
          <a:xfrm>
            <a:off x="9933462" y="391508"/>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592501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3FBCC-80F1-400A-AABE-AF5CBA16E602}"/>
              </a:ext>
            </a:extLst>
          </p:cNvPr>
          <p:cNvSpPr>
            <a:spLocks noGrp="1"/>
          </p:cNvSpPr>
          <p:nvPr>
            <p:ph type="title"/>
          </p:nvPr>
        </p:nvSpPr>
        <p:spPr>
          <a:xfrm>
            <a:off x="6430929" y="209699"/>
            <a:ext cx="4753535" cy="986210"/>
          </a:xfrm>
        </p:spPr>
        <p:txBody>
          <a:bodyPr>
            <a:normAutofit/>
          </a:bodyPr>
          <a:lstStyle/>
          <a:p>
            <a:r>
              <a:rPr lang="en-US" sz="4000" b="1" dirty="0">
                <a:latin typeface="Avenir Next LT Pro" panose="020B0504020202020204" pitchFamily="34" charset="0"/>
              </a:rPr>
              <a:t>Important Dates</a:t>
            </a:r>
            <a:endParaRPr lang="en-US" sz="4000" dirty="0">
              <a:latin typeface="Avenir Next LT Pro" panose="020B0504020202020204" pitchFamily="34" charset="0"/>
            </a:endParaRPr>
          </a:p>
        </p:txBody>
      </p:sp>
      <p:pic>
        <p:nvPicPr>
          <p:cNvPr id="5" name="Picture 4">
            <a:extLst>
              <a:ext uri="{FF2B5EF4-FFF2-40B4-BE49-F238E27FC236}">
                <a16:creationId xmlns:a16="http://schemas.microsoft.com/office/drawing/2014/main" id="{BADDB5D1-4CD6-44A9-874C-0E8A50C47C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 r="15494"/>
          <a:stretch/>
        </p:blipFill>
        <p:spPr>
          <a:xfrm>
            <a:off x="0" y="0"/>
            <a:ext cx="3006061" cy="3339639"/>
          </a:xfrm>
          <a:prstGeom prst="rect">
            <a:avLst/>
          </a:prstGeom>
        </p:spPr>
      </p:pic>
      <p:pic>
        <p:nvPicPr>
          <p:cNvPr id="4" name="Content Placeholder 3">
            <a:extLst>
              <a:ext uri="{FF2B5EF4-FFF2-40B4-BE49-F238E27FC236}">
                <a16:creationId xmlns:a16="http://schemas.microsoft.com/office/drawing/2014/main" id="{328975CC-22B1-4687-A46B-2176B39CB4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9564"/>
          <a:stretch/>
        </p:blipFill>
        <p:spPr>
          <a:xfrm>
            <a:off x="3198068" y="10"/>
            <a:ext cx="2991088" cy="3339639"/>
          </a:xfrm>
          <a:prstGeom prst="rect">
            <a:avLst/>
          </a:prstGeom>
        </p:spPr>
      </p:pic>
      <p:pic>
        <p:nvPicPr>
          <p:cNvPr id="6" name="Picture 5">
            <a:extLst>
              <a:ext uri="{FF2B5EF4-FFF2-40B4-BE49-F238E27FC236}">
                <a16:creationId xmlns:a16="http://schemas.microsoft.com/office/drawing/2014/main" id="{B33F9B2A-9C63-4C1B-887F-486B131D7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 b="19162"/>
          <a:stretch/>
        </p:blipFill>
        <p:spPr>
          <a:xfrm>
            <a:off x="-2" y="3518351"/>
            <a:ext cx="6189158" cy="3339649"/>
          </a:xfrm>
          <a:prstGeom prst="rect">
            <a:avLst/>
          </a:prstGeom>
        </p:spPr>
      </p:pic>
      <p:sp>
        <p:nvSpPr>
          <p:cNvPr id="10" name="Content Placeholder 9">
            <a:extLst>
              <a:ext uri="{FF2B5EF4-FFF2-40B4-BE49-F238E27FC236}">
                <a16:creationId xmlns:a16="http://schemas.microsoft.com/office/drawing/2014/main" id="{586B0F6D-C0D9-49AF-9FA3-F26231D47CC1}"/>
              </a:ext>
            </a:extLst>
          </p:cNvPr>
          <p:cNvSpPr>
            <a:spLocks noGrp="1"/>
          </p:cNvSpPr>
          <p:nvPr>
            <p:ph idx="1"/>
          </p:nvPr>
        </p:nvSpPr>
        <p:spPr>
          <a:xfrm>
            <a:off x="6430930" y="1195909"/>
            <a:ext cx="5588686" cy="5363510"/>
          </a:xfrm>
        </p:spPr>
        <p:txBody>
          <a:bodyPr vert="horz" lIns="91440" tIns="45720" rIns="91440" bIns="45720" rtlCol="0" anchor="t">
            <a:normAutofit lnSpcReduction="10000"/>
          </a:bodyPr>
          <a:lstStyle/>
          <a:p>
            <a:r>
              <a:rPr lang="en-US" sz="1600" b="1" dirty="0"/>
              <a:t>Friday, March 1</a:t>
            </a:r>
          </a:p>
          <a:p>
            <a:pPr lvl="1"/>
            <a:r>
              <a:rPr lang="en-US" sz="1400" dirty="0"/>
              <a:t>Deadline to Apply for May Graduation</a:t>
            </a:r>
          </a:p>
          <a:p>
            <a:r>
              <a:rPr lang="en-US" sz="1600" b="1" dirty="0">
                <a:cs typeface="Calibri"/>
              </a:rPr>
              <a:t>Sunday, April 7</a:t>
            </a:r>
          </a:p>
          <a:p>
            <a:pPr lvl="1"/>
            <a:r>
              <a:rPr lang="en-US" sz="1400" dirty="0">
                <a:cs typeface="Calibri"/>
              </a:rPr>
              <a:t>Online Regalia Ordering Closes</a:t>
            </a:r>
          </a:p>
          <a:p>
            <a:r>
              <a:rPr lang="en-US" sz="1600" b="1" dirty="0">
                <a:cs typeface="Calibri"/>
              </a:rPr>
              <a:t>Sunday, April 14</a:t>
            </a:r>
          </a:p>
          <a:p>
            <a:pPr lvl="1"/>
            <a:r>
              <a:rPr lang="en-US" sz="1400" dirty="0">
                <a:cs typeface="Calibri"/>
              </a:rPr>
              <a:t>Deadline to submit the Commencement Early Participation Form</a:t>
            </a:r>
          </a:p>
          <a:p>
            <a:r>
              <a:rPr lang="en-US" sz="1600" b="1" dirty="0">
                <a:cs typeface="Calibri"/>
              </a:rPr>
              <a:t>Thursday, April 25</a:t>
            </a:r>
            <a:endParaRPr lang="en-US" sz="1600" dirty="0">
              <a:cs typeface="Calibri"/>
            </a:endParaRPr>
          </a:p>
          <a:p>
            <a:pPr lvl="1"/>
            <a:r>
              <a:rPr lang="en-US" sz="1400" dirty="0">
                <a:cs typeface="Calibri"/>
              </a:rPr>
              <a:t>Lavender Ceremony – </a:t>
            </a:r>
            <a:r>
              <a:rPr lang="en-US" sz="1400" i="1" dirty="0">
                <a:cs typeface="Calibri"/>
              </a:rPr>
              <a:t>5:30pm - 7:00pm</a:t>
            </a:r>
            <a:endParaRPr lang="en-US" sz="1400" dirty="0"/>
          </a:p>
          <a:p>
            <a:r>
              <a:rPr lang="en-US" sz="1600" b="1" dirty="0"/>
              <a:t>Friday, April 26</a:t>
            </a:r>
          </a:p>
          <a:p>
            <a:pPr lvl="1"/>
            <a:r>
              <a:rPr lang="en-US" sz="1400" dirty="0"/>
              <a:t>Honors Convocation – </a:t>
            </a:r>
            <a:r>
              <a:rPr lang="en-US" sz="1400" i="1" dirty="0"/>
              <a:t>2:00pm</a:t>
            </a:r>
          </a:p>
          <a:p>
            <a:pPr lvl="1"/>
            <a:r>
              <a:rPr lang="en-US" sz="1400" dirty="0"/>
              <a:t>Torch Night – </a:t>
            </a:r>
            <a:r>
              <a:rPr lang="en-US" sz="1400" i="1" dirty="0"/>
              <a:t>6:00pm</a:t>
            </a:r>
          </a:p>
          <a:p>
            <a:r>
              <a:rPr lang="en-US" sz="1600" b="1" dirty="0"/>
              <a:t>Saturday, April 27</a:t>
            </a:r>
          </a:p>
          <a:p>
            <a:pPr lvl="1"/>
            <a:r>
              <a:rPr lang="en-US" sz="1400" dirty="0"/>
              <a:t>Senior Social – </a:t>
            </a:r>
            <a:r>
              <a:rPr lang="en-US" sz="1400" i="1" dirty="0"/>
              <a:t>5:00pm - 8:00pm</a:t>
            </a:r>
            <a:endParaRPr lang="en-US" sz="1400" dirty="0">
              <a:cs typeface="Calibri"/>
            </a:endParaRPr>
          </a:p>
          <a:p>
            <a:r>
              <a:rPr lang="en-US" sz="1600" b="1" dirty="0"/>
              <a:t>Saturday, May 4</a:t>
            </a:r>
            <a:endParaRPr lang="en-US" sz="1600" b="1" dirty="0">
              <a:cs typeface="Calibri"/>
            </a:endParaRPr>
          </a:p>
          <a:p>
            <a:pPr lvl="1"/>
            <a:r>
              <a:rPr lang="en-US" sz="1400" dirty="0"/>
              <a:t>Baccalaureate Mass – </a:t>
            </a:r>
            <a:r>
              <a:rPr lang="en-US" sz="1400" i="1" dirty="0"/>
              <a:t>9:30am - 10:30am</a:t>
            </a:r>
            <a:endParaRPr lang="en-US" sz="1400" i="1" dirty="0">
              <a:cs typeface="Calibri"/>
            </a:endParaRPr>
          </a:p>
          <a:p>
            <a:pPr lvl="1"/>
            <a:r>
              <a:rPr lang="en-US" sz="1400" dirty="0"/>
              <a:t>Graduation Brunch – </a:t>
            </a:r>
            <a:r>
              <a:rPr lang="en-US" sz="1400" i="1" dirty="0"/>
              <a:t>10:00am - 1:00pm</a:t>
            </a:r>
            <a:endParaRPr lang="en-US" sz="1400" i="1" dirty="0">
              <a:cs typeface="Calibri"/>
            </a:endParaRPr>
          </a:p>
          <a:p>
            <a:pPr lvl="1"/>
            <a:r>
              <a:rPr lang="en-US" sz="1400" dirty="0"/>
              <a:t>SHU Global: Meet and Greet with Advisors – </a:t>
            </a:r>
            <a:r>
              <a:rPr lang="en-US" sz="1400" i="1" dirty="0"/>
              <a:t>11:00am - 1:00pm</a:t>
            </a:r>
            <a:endParaRPr lang="en-US" sz="1400" i="1" dirty="0">
              <a:highlight>
                <a:srgbClr val="FFFF00"/>
              </a:highlight>
              <a:cs typeface="Calibri"/>
            </a:endParaRPr>
          </a:p>
          <a:p>
            <a:pPr lvl="1"/>
            <a:r>
              <a:rPr lang="en-US" sz="1400" dirty="0" err="1"/>
              <a:t>Kente</a:t>
            </a:r>
            <a:r>
              <a:rPr lang="en-US" sz="1400" dirty="0"/>
              <a:t> Ceremony – </a:t>
            </a:r>
            <a:r>
              <a:rPr lang="en-US" sz="1400" i="1" dirty="0"/>
              <a:t>11:00am - 12:00pm</a:t>
            </a:r>
            <a:endParaRPr lang="en-US" sz="1400" i="1" dirty="0">
              <a:cs typeface="Calibri"/>
            </a:endParaRPr>
          </a:p>
          <a:p>
            <a:pPr lvl="1"/>
            <a:r>
              <a:rPr lang="en-US" sz="1400" dirty="0"/>
              <a:t>University Commencement – </a:t>
            </a:r>
            <a:r>
              <a:rPr lang="en-US" sz="1400" i="1" dirty="0"/>
              <a:t>2:00pm</a:t>
            </a:r>
            <a:endParaRPr lang="en-US" sz="1400" i="1" dirty="0">
              <a:cs typeface="Calibri"/>
            </a:endParaRPr>
          </a:p>
        </p:txBody>
      </p:sp>
    </p:spTree>
    <p:extLst>
      <p:ext uri="{BB962C8B-B14F-4D97-AF65-F5344CB8AC3E}">
        <p14:creationId xmlns:p14="http://schemas.microsoft.com/office/powerpoint/2010/main" val="925944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1242" y="268877"/>
            <a:ext cx="5019317" cy="6320246"/>
          </a:xfrm>
        </p:spPr>
        <p:txBody>
          <a:bodyPr>
            <a:noAutofit/>
          </a:bodyPr>
          <a:lstStyle/>
          <a:p>
            <a:pPr>
              <a:lnSpc>
                <a:spcPct val="115000"/>
              </a:lnSpc>
              <a:spcBef>
                <a:spcPts val="0"/>
              </a:spcBef>
              <a:spcAft>
                <a:spcPts val="800"/>
              </a:spcAft>
            </a:pP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u="sng">
                <a:solidFill>
                  <a:schemeClr val="bg1"/>
                </a:solidFill>
                <a:latin typeface="Century Gothic"/>
                <a:ea typeface="Times New Roman" panose="02020603050405020304" pitchFamily="18" charset="0"/>
                <a:cs typeface="Times New Roman"/>
              </a:rPr>
              <a:t>MENU</a:t>
            </a:r>
            <a:br>
              <a:rPr lang="en-US" sz="1000">
                <a:latin typeface="Century Gothic" panose="020B0502020202020204" pitchFamily="34" charset="0"/>
                <a:ea typeface="Times New Roman" panose="02020603050405020304" pitchFamily="18" charset="0"/>
                <a:cs typeface="Times New Roman" panose="02020603050405020304" pitchFamily="18" charset="0"/>
              </a:rPr>
            </a:b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Scrambled Eggs</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Kielbasa with Peppers and Onions</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Breakfast potatoes</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Biscuits and Gravy</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triple berry French Toast</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Omelet Bar at Halo Grill</a:t>
            </a:r>
            <a:br>
              <a:rPr lang="en-US" sz="1400">
                <a:latin typeface="Century Gothic" panose="020B0502020202020204" pitchFamily="34" charset="0"/>
                <a:ea typeface="Times New Roman" panose="02020603050405020304" pitchFamily="18" charset="0"/>
                <a:cs typeface="Times New Roman" panose="02020603050405020304" pitchFamily="18" charset="0"/>
              </a:rPr>
            </a:b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Tuscan chicken</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beef and broccoli</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basmati rice</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herb infused mashed potatoes</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steamed green beans</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vegetable egg rolls</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dinner rolls</a:t>
            </a:r>
            <a:br>
              <a:rPr lang="en-US" sz="1400">
                <a:latin typeface="Century Gothic" panose="020B0502020202020204" pitchFamily="34" charset="0"/>
                <a:ea typeface="Times New Roman" panose="02020603050405020304" pitchFamily="18" charset="0"/>
                <a:cs typeface="Times New Roman" panose="02020603050405020304" pitchFamily="18" charset="0"/>
              </a:rPr>
            </a:b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Carving station</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Mustard crusted roast pork loin</a:t>
            </a:r>
            <a:br>
              <a:rPr lang="en-US" sz="1000">
                <a:latin typeface="Century Gothic" panose="020B0502020202020204" pitchFamily="34" charset="0"/>
                <a:ea typeface="Times New Roman" panose="02020603050405020304" pitchFamily="18" charset="0"/>
                <a:cs typeface="Times New Roman" panose="02020603050405020304" pitchFamily="18" charset="0"/>
              </a:rPr>
            </a:b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Salad Bar</a:t>
            </a:r>
            <a:br>
              <a:rPr lang="en-US" sz="10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 </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Assorted Desserts</a:t>
            </a:r>
            <a:br>
              <a:rPr lang="en-US" sz="1400">
                <a:latin typeface="Century Gothic" panose="020B0502020202020204" pitchFamily="34" charset="0"/>
                <a:ea typeface="Times New Roman" panose="02020603050405020304" pitchFamily="18" charset="0"/>
                <a:cs typeface="Times New Roman" panose="02020603050405020304" pitchFamily="18" charset="0"/>
              </a:rPr>
            </a:br>
            <a:r>
              <a:rPr lang="en-US" sz="1400">
                <a:solidFill>
                  <a:schemeClr val="bg1"/>
                </a:solidFill>
                <a:latin typeface="Century Gothic"/>
                <a:ea typeface="Times New Roman" panose="02020603050405020304" pitchFamily="18" charset="0"/>
                <a:cs typeface="Times New Roman"/>
              </a:rPr>
              <a:t>Beverage Bar</a:t>
            </a:r>
            <a:br>
              <a:rPr lang="en-US" sz="1400">
                <a:latin typeface="Calibri" panose="020F0502020204030204" pitchFamily="34" charset="0"/>
                <a:ea typeface="Calibri" panose="020F0502020204030204" pitchFamily="34" charset="0"/>
                <a:cs typeface="Times New Roman" panose="02020603050405020304" pitchFamily="18" charset="0"/>
              </a:rPr>
            </a:br>
            <a:endParaRPr lang="en-US" sz="1400">
              <a:solidFill>
                <a:schemeClr val="bg1"/>
              </a:solidFill>
              <a:latin typeface="Century Gothic" panose="020B0502020202020204" pitchFamily="34" charset="0"/>
            </a:endParaRPr>
          </a:p>
        </p:txBody>
      </p:sp>
      <p:sp>
        <p:nvSpPr>
          <p:cNvPr id="4" name="Rectangle 3"/>
          <p:cNvSpPr/>
          <p:nvPr/>
        </p:nvSpPr>
        <p:spPr>
          <a:xfrm>
            <a:off x="875526" y="1649419"/>
            <a:ext cx="4538217" cy="1087221"/>
          </a:xfrm>
          <a:prstGeom prst="rect">
            <a:avLst/>
          </a:prstGeom>
        </p:spPr>
        <p:txBody>
          <a:bodyPr wrap="square">
            <a:spAutoFit/>
          </a:bodyPr>
          <a:lstStyle/>
          <a:p>
            <a:pPr algn="ctr">
              <a:lnSpc>
                <a:spcPct val="150000"/>
              </a:lnSpc>
            </a:pPr>
            <a:r>
              <a:rPr lang="en-US" sz="1500">
                <a:solidFill>
                  <a:schemeClr val="bg1"/>
                </a:solidFill>
                <a:latin typeface="Century Gothic" panose="020B0502020202020204" pitchFamily="34" charset="0"/>
              </a:rPr>
              <a:t>Celebrate your Graduate with brunch before the ceremony. Join us in the SHU Café located inside the McLaughlin University Center.</a:t>
            </a:r>
            <a:endParaRPr lang="en-US" sz="1600">
              <a:solidFill>
                <a:schemeClr val="accent5">
                  <a:lumMod val="50000"/>
                </a:schemeClr>
              </a:solidFill>
              <a:latin typeface="Century Gothic" panose="020B0502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2225" y="719221"/>
            <a:ext cx="1484821" cy="434911"/>
          </a:xfrm>
          <a:prstGeom prst="rect">
            <a:avLst/>
          </a:prstGeom>
        </p:spPr>
      </p:pic>
      <p:sp>
        <p:nvSpPr>
          <p:cNvPr id="7" name="Rectangle 6"/>
          <p:cNvSpPr/>
          <p:nvPr/>
        </p:nvSpPr>
        <p:spPr>
          <a:xfrm>
            <a:off x="875526" y="1280234"/>
            <a:ext cx="4538217" cy="338554"/>
          </a:xfrm>
          <a:prstGeom prst="rect">
            <a:avLst/>
          </a:prstGeom>
        </p:spPr>
        <p:txBody>
          <a:bodyPr wrap="square" lIns="91440" tIns="45720" rIns="91440" bIns="45720" anchor="t">
            <a:spAutoFit/>
          </a:bodyPr>
          <a:lstStyle/>
          <a:p>
            <a:pPr algn="ctr"/>
            <a:r>
              <a:rPr lang="en-US" sz="1600">
                <a:solidFill>
                  <a:schemeClr val="bg1"/>
                </a:solidFill>
                <a:latin typeface="Century Gothic"/>
              </a:rPr>
              <a:t>Congratulates the Graduating Class of 2024</a:t>
            </a:r>
            <a:endParaRPr lang="en-US" sz="1600">
              <a:solidFill>
                <a:schemeClr val="bg1"/>
              </a:solidFill>
              <a:latin typeface="Century Gothic" panose="020B0502020202020204" pitchFamily="34" charset="0"/>
            </a:endParaRPr>
          </a:p>
        </p:txBody>
      </p:sp>
      <p:sp>
        <p:nvSpPr>
          <p:cNvPr id="9" name="Rectangle 8"/>
          <p:cNvSpPr/>
          <p:nvPr/>
        </p:nvSpPr>
        <p:spPr>
          <a:xfrm>
            <a:off x="1219144" y="2879727"/>
            <a:ext cx="3850980" cy="1433469"/>
          </a:xfrm>
          <a:prstGeom prst="rect">
            <a:avLst/>
          </a:prstGeom>
        </p:spPr>
        <p:txBody>
          <a:bodyPr wrap="square" lIns="91440" tIns="45720" rIns="91440" bIns="45720" anchor="t">
            <a:spAutoFit/>
          </a:bodyPr>
          <a:lstStyle/>
          <a:p>
            <a:pPr algn="ctr">
              <a:lnSpc>
                <a:spcPct val="150000"/>
              </a:lnSpc>
            </a:pPr>
            <a:r>
              <a:rPr lang="en-US" sz="1500" dirty="0">
                <a:solidFill>
                  <a:schemeClr val="bg1"/>
                </a:solidFill>
                <a:latin typeface="Century Gothic"/>
              </a:rPr>
              <a:t>May 4th</a:t>
            </a:r>
            <a:endParaRPr lang="en-US" sz="1500" dirty="0">
              <a:solidFill>
                <a:schemeClr val="bg1"/>
              </a:solidFill>
              <a:latin typeface="Century Gothic" panose="020B0502020202020204" pitchFamily="34" charset="0"/>
            </a:endParaRPr>
          </a:p>
          <a:p>
            <a:pPr algn="ctr">
              <a:lnSpc>
                <a:spcPct val="150000"/>
              </a:lnSpc>
            </a:pPr>
            <a:r>
              <a:rPr lang="en-US" sz="1500" b="1" dirty="0">
                <a:solidFill>
                  <a:schemeClr val="bg1"/>
                </a:solidFill>
                <a:latin typeface="Century Gothic"/>
              </a:rPr>
              <a:t>10:00a.m. – 1:00p.m. </a:t>
            </a:r>
            <a:endParaRPr lang="en-US" sz="1500" b="1" dirty="0">
              <a:solidFill>
                <a:schemeClr val="bg1"/>
              </a:solidFill>
              <a:latin typeface="Century Gothic" panose="020B0502020202020204" pitchFamily="34" charset="0"/>
            </a:endParaRPr>
          </a:p>
          <a:p>
            <a:pPr algn="ctr">
              <a:lnSpc>
                <a:spcPct val="150000"/>
              </a:lnSpc>
            </a:pPr>
            <a:r>
              <a:rPr lang="en-US" sz="1500" dirty="0">
                <a:solidFill>
                  <a:schemeClr val="bg1"/>
                </a:solidFill>
                <a:latin typeface="Century Gothic"/>
              </a:rPr>
              <a:t>$14.00 Adults   $6.00 Children 5-10</a:t>
            </a:r>
          </a:p>
          <a:p>
            <a:pPr algn="ctr">
              <a:lnSpc>
                <a:spcPct val="150000"/>
              </a:lnSpc>
            </a:pPr>
            <a:r>
              <a:rPr lang="en-US" sz="1500" dirty="0">
                <a:solidFill>
                  <a:schemeClr val="bg1"/>
                </a:solidFill>
                <a:latin typeface="Century Gothic"/>
              </a:rPr>
              <a:t>Children under 5, free</a:t>
            </a:r>
          </a:p>
        </p:txBody>
      </p:sp>
      <p:pic>
        <p:nvPicPr>
          <p:cNvPr id="18" name="Picture 17"/>
          <p:cNvPicPr>
            <a:picLocks noChangeAspect="1"/>
          </p:cNvPicPr>
          <p:nvPr/>
        </p:nvPicPr>
        <p:blipFill>
          <a:blip r:embed="rId3">
            <a:clrChange>
              <a:clrFrom>
                <a:srgbClr val="F5F5F5"/>
              </a:clrFrom>
              <a:clrTo>
                <a:srgbClr val="F5F5F5">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893" y="5408762"/>
            <a:ext cx="6154770" cy="1449238"/>
          </a:xfrm>
          <a:prstGeom prst="rect">
            <a:avLst/>
          </a:prstGeom>
        </p:spPr>
      </p:pic>
      <p:sp>
        <p:nvSpPr>
          <p:cNvPr id="3" name="TextBox 2"/>
          <p:cNvSpPr txBox="1"/>
          <p:nvPr/>
        </p:nvSpPr>
        <p:spPr>
          <a:xfrm>
            <a:off x="474760" y="4599369"/>
            <a:ext cx="5339750"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Reservations recommended for parties larger than six. Call 517-264-7168 or email Peter.Gaiefsky@compass-usa.com.</a:t>
            </a:r>
          </a:p>
        </p:txBody>
      </p:sp>
    </p:spTree>
    <p:extLst>
      <p:ext uri="{BB962C8B-B14F-4D97-AF65-F5344CB8AC3E}">
        <p14:creationId xmlns:p14="http://schemas.microsoft.com/office/powerpoint/2010/main" val="3861814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0A5D-7DC8-4CC7-90EF-B90F4E457CAD}"/>
              </a:ext>
            </a:extLst>
          </p:cNvPr>
          <p:cNvSpPr>
            <a:spLocks noGrp="1"/>
          </p:cNvSpPr>
          <p:nvPr>
            <p:ph type="title"/>
          </p:nvPr>
        </p:nvSpPr>
        <p:spPr>
          <a:xfrm>
            <a:off x="439948" y="348865"/>
            <a:ext cx="10661728" cy="1576446"/>
          </a:xfrm>
        </p:spPr>
        <p:txBody>
          <a:bodyPr anchor="ctr">
            <a:normAutofit/>
          </a:bodyPr>
          <a:lstStyle/>
          <a:p>
            <a:r>
              <a:rPr lang="en-US" sz="6000" b="1" dirty="0">
                <a:solidFill>
                  <a:srgbClr val="FFFFFF"/>
                </a:solidFill>
                <a:latin typeface="Avenir Next LT Pro" panose="020B0504020202020204" pitchFamily="34" charset="0"/>
              </a:rPr>
              <a:t>Career Services</a:t>
            </a:r>
          </a:p>
        </p:txBody>
      </p:sp>
      <p:sp>
        <p:nvSpPr>
          <p:cNvPr id="4" name="Content Placeholder 3">
            <a:extLst>
              <a:ext uri="{FF2B5EF4-FFF2-40B4-BE49-F238E27FC236}">
                <a16:creationId xmlns:a16="http://schemas.microsoft.com/office/drawing/2014/main" id="{8288C067-2439-4D8E-AC94-0F13ED0D4C2E}"/>
              </a:ext>
            </a:extLst>
          </p:cNvPr>
          <p:cNvSpPr>
            <a:spLocks noGrp="1"/>
          </p:cNvSpPr>
          <p:nvPr>
            <p:ph idx="1"/>
          </p:nvPr>
        </p:nvSpPr>
        <p:spPr>
          <a:xfrm>
            <a:off x="439947" y="2273575"/>
            <a:ext cx="7789653" cy="2584805"/>
          </a:xfrm>
        </p:spPr>
        <p:txBody>
          <a:bodyPr>
            <a:normAutofit/>
          </a:bodyPr>
          <a:lstStyle/>
          <a:p>
            <a:pPr marL="0" indent="0">
              <a:buNone/>
            </a:pPr>
            <a:r>
              <a:rPr lang="en-US" b="1" dirty="0">
                <a:solidFill>
                  <a:srgbClr val="002060"/>
                </a:solidFill>
                <a:latin typeface="Avenir Next LT Pro" panose="020B0504020202020204" pitchFamily="34" charset="0"/>
              </a:rPr>
              <a:t>We are here to help you with life after SHU!</a:t>
            </a:r>
            <a:endParaRPr lang="en-US" sz="1100" b="1" dirty="0">
              <a:solidFill>
                <a:srgbClr val="002060"/>
              </a:solidFill>
              <a:latin typeface="Avenir Next LT Pro" panose="020B0504020202020204" pitchFamily="34" charset="0"/>
            </a:endParaRPr>
          </a:p>
          <a:p>
            <a:r>
              <a:rPr lang="en-US" sz="2500" dirty="0">
                <a:solidFill>
                  <a:srgbClr val="002060"/>
                </a:solidFill>
              </a:rPr>
              <a:t>Resume &amp; Cover Letter Review</a:t>
            </a:r>
          </a:p>
          <a:p>
            <a:r>
              <a:rPr lang="en-US" sz="2500" dirty="0">
                <a:solidFill>
                  <a:srgbClr val="002060"/>
                </a:solidFill>
              </a:rPr>
              <a:t>Graduate &amp; Professional School Assistance</a:t>
            </a:r>
          </a:p>
          <a:p>
            <a:r>
              <a:rPr lang="en-US" sz="2500" dirty="0">
                <a:solidFill>
                  <a:srgbClr val="002060"/>
                </a:solidFill>
              </a:rPr>
              <a:t>Job Search Tips and Interviewing Skills</a:t>
            </a:r>
          </a:p>
          <a:p>
            <a:r>
              <a:rPr lang="en-US" sz="2500" dirty="0">
                <a:solidFill>
                  <a:srgbClr val="002060"/>
                </a:solidFill>
              </a:rPr>
              <a:t>Branding and Networking </a:t>
            </a:r>
          </a:p>
        </p:txBody>
      </p:sp>
      <p:sp>
        <p:nvSpPr>
          <p:cNvPr id="11" name="TextBox 10">
            <a:extLst>
              <a:ext uri="{FF2B5EF4-FFF2-40B4-BE49-F238E27FC236}">
                <a16:creationId xmlns:a16="http://schemas.microsoft.com/office/drawing/2014/main" id="{EBEBB630-6621-4E7D-956F-4ACA550E78A7}"/>
              </a:ext>
            </a:extLst>
          </p:cNvPr>
          <p:cNvSpPr txBox="1"/>
          <p:nvPr/>
        </p:nvSpPr>
        <p:spPr>
          <a:xfrm>
            <a:off x="441134" y="5002128"/>
            <a:ext cx="6693444" cy="1107996"/>
          </a:xfrm>
          <a:prstGeom prst="rect">
            <a:avLst/>
          </a:prstGeom>
          <a:noFill/>
        </p:spPr>
        <p:txBody>
          <a:bodyPr wrap="square" rtlCol="0">
            <a:spAutoFit/>
          </a:bodyPr>
          <a:lstStyle/>
          <a:p>
            <a:r>
              <a:rPr lang="en-US" sz="2200" b="1" dirty="0">
                <a:solidFill>
                  <a:srgbClr val="002060"/>
                </a:solidFill>
                <a:latin typeface="Avenir Next LT Pro" panose="020B0504020202020204" pitchFamily="34" charset="0"/>
              </a:rPr>
              <a:t>Connect with a staff member to discuss your next professional step:  </a:t>
            </a:r>
            <a:r>
              <a:rPr lang="en-US" sz="2200" b="1" dirty="0">
                <a:latin typeface="Avenir Next LT Pro" panose="020B0504020202020204" pitchFamily="34" charset="0"/>
                <a:hlinkClick r:id="rId2"/>
              </a:rPr>
              <a:t>http://sites.sienaheights.edu/careerservices</a:t>
            </a:r>
            <a:r>
              <a:rPr lang="en-US" sz="2200" b="1" dirty="0">
                <a:latin typeface="Avenir Next LT Pro" panose="020B0504020202020204" pitchFamily="34" charset="0"/>
              </a:rPr>
              <a:t>  </a:t>
            </a:r>
          </a:p>
        </p:txBody>
      </p:sp>
      <p:pic>
        <p:nvPicPr>
          <p:cNvPr id="5" name="Picture 4" descr="A person helping another person climb the top of a staircase&#10;&#10;Description automatically generated">
            <a:extLst>
              <a:ext uri="{FF2B5EF4-FFF2-40B4-BE49-F238E27FC236}">
                <a16:creationId xmlns:a16="http://schemas.microsoft.com/office/drawing/2014/main" id="{C8EF7200-919B-A185-0A5A-B5170FAC8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884" y="2445265"/>
            <a:ext cx="2342487" cy="2413115"/>
          </a:xfrm>
          <a:prstGeom prst="rect">
            <a:avLst/>
          </a:prstGeom>
        </p:spPr>
      </p:pic>
      <p:pic>
        <p:nvPicPr>
          <p:cNvPr id="7" name="Picture 6" descr="A blue and yellow sign with white text&#10;&#10;Description automatically generated">
            <a:extLst>
              <a:ext uri="{FF2B5EF4-FFF2-40B4-BE49-F238E27FC236}">
                <a16:creationId xmlns:a16="http://schemas.microsoft.com/office/drawing/2014/main" id="{FFBEACA3-801A-B1D1-ED30-5BA419804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9390" y="4843453"/>
            <a:ext cx="3661476" cy="1220492"/>
          </a:xfrm>
          <a:prstGeom prst="rect">
            <a:avLst/>
          </a:prstGeom>
        </p:spPr>
      </p:pic>
    </p:spTree>
    <p:extLst>
      <p:ext uri="{BB962C8B-B14F-4D97-AF65-F5344CB8AC3E}">
        <p14:creationId xmlns:p14="http://schemas.microsoft.com/office/powerpoint/2010/main" val="3634631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C4481B-860A-129B-DFC2-FD4B66EE15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598474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blue card with yellow and blue text&#10;&#10;Description automatically generated">
            <a:extLst>
              <a:ext uri="{FF2B5EF4-FFF2-40B4-BE49-F238E27FC236}">
                <a16:creationId xmlns:a16="http://schemas.microsoft.com/office/drawing/2014/main" id="{5EB45357-692E-4959-413C-7E93FFA60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3520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and blue sign&#10;&#10;Description automatically generated">
            <a:extLst>
              <a:ext uri="{FF2B5EF4-FFF2-40B4-BE49-F238E27FC236}">
                <a16:creationId xmlns:a16="http://schemas.microsoft.com/office/drawing/2014/main" id="{6BF0FB4F-18B6-30FE-8957-900A3C01C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3108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C865-312E-45AE-8EC8-E9276A55F3EC}"/>
              </a:ext>
            </a:extLst>
          </p:cNvPr>
          <p:cNvSpPr>
            <a:spLocks noGrp="1"/>
          </p:cNvSpPr>
          <p:nvPr>
            <p:ph type="title"/>
          </p:nvPr>
        </p:nvSpPr>
        <p:spPr>
          <a:xfrm>
            <a:off x="589560" y="412311"/>
            <a:ext cx="5585794" cy="1571937"/>
          </a:xfrm>
        </p:spPr>
        <p:txBody>
          <a:bodyPr anchor="ctr">
            <a:noAutofit/>
          </a:bodyPr>
          <a:lstStyle/>
          <a:p>
            <a:r>
              <a:rPr lang="en-US" b="1">
                <a:solidFill>
                  <a:srgbClr val="002060"/>
                </a:solidFill>
                <a:latin typeface="Avenir Next LT Pro" panose="020B0504020202020204" pitchFamily="34" charset="0"/>
              </a:rPr>
              <a:t>Welcome to the Alumni Association!</a:t>
            </a:r>
          </a:p>
        </p:txBody>
      </p:sp>
      <p:sp>
        <p:nvSpPr>
          <p:cNvPr id="3" name="Content Placeholder 2">
            <a:extLst>
              <a:ext uri="{FF2B5EF4-FFF2-40B4-BE49-F238E27FC236}">
                <a16:creationId xmlns:a16="http://schemas.microsoft.com/office/drawing/2014/main" id="{3E88808D-4676-439C-AF6F-7D8C981FAA33}"/>
              </a:ext>
            </a:extLst>
          </p:cNvPr>
          <p:cNvSpPr>
            <a:spLocks noGrp="1"/>
          </p:cNvSpPr>
          <p:nvPr>
            <p:ph idx="1"/>
          </p:nvPr>
        </p:nvSpPr>
        <p:spPr>
          <a:xfrm>
            <a:off x="454438" y="2206428"/>
            <a:ext cx="5856038" cy="3765394"/>
          </a:xfrm>
        </p:spPr>
        <p:txBody>
          <a:bodyPr anchor="ctr">
            <a:noAutofit/>
          </a:bodyPr>
          <a:lstStyle/>
          <a:p>
            <a:r>
              <a:rPr lang="en-US" sz="2000">
                <a:solidFill>
                  <a:srgbClr val="002060"/>
                </a:solidFill>
              </a:rPr>
              <a:t>Ticket exchange booth will be available outside the Fieldhouse on Saturday of commencement</a:t>
            </a:r>
          </a:p>
          <a:p>
            <a:pPr lvl="1"/>
            <a:r>
              <a:rPr lang="en-US" sz="1800">
                <a:solidFill>
                  <a:srgbClr val="002060"/>
                </a:solidFill>
              </a:rPr>
              <a:t>Drop off extra tickets or pick up more for family and friends – start time is TBD</a:t>
            </a:r>
            <a:endParaRPr lang="en-US" sz="2000">
              <a:solidFill>
                <a:srgbClr val="002060"/>
              </a:solidFill>
            </a:endParaRPr>
          </a:p>
          <a:p>
            <a:r>
              <a:rPr lang="en-US" sz="2000">
                <a:solidFill>
                  <a:srgbClr val="002060"/>
                </a:solidFill>
              </a:rPr>
              <a:t>Stay in touch</a:t>
            </a:r>
          </a:p>
          <a:p>
            <a:pPr lvl="1"/>
            <a:r>
              <a:rPr lang="en-US" sz="1800">
                <a:solidFill>
                  <a:srgbClr val="002060"/>
                </a:solidFill>
                <a:hlinkClick r:id="rId2"/>
              </a:rPr>
              <a:t>Update contact information</a:t>
            </a:r>
            <a:endParaRPr lang="en-US" sz="1800">
              <a:solidFill>
                <a:srgbClr val="002060"/>
              </a:solidFill>
            </a:endParaRPr>
          </a:p>
          <a:p>
            <a:pPr lvl="1"/>
            <a:r>
              <a:rPr lang="en-US" sz="1800">
                <a:solidFill>
                  <a:srgbClr val="002060"/>
                </a:solidFill>
              </a:rPr>
              <a:t>Join the </a:t>
            </a:r>
            <a:r>
              <a:rPr lang="en-US" sz="1800">
                <a:solidFill>
                  <a:srgbClr val="002060"/>
                </a:solidFill>
                <a:hlinkClick r:id="rId3"/>
              </a:rPr>
              <a:t>Siena Heights University Alumni Facebook Page </a:t>
            </a:r>
            <a:r>
              <a:rPr lang="en-US" sz="1800">
                <a:solidFill>
                  <a:srgbClr val="002060"/>
                </a:solidFill>
              </a:rPr>
              <a:t>&amp; the Siena Heights University Alumni LinkedIn Group (private groups for alumni only)</a:t>
            </a:r>
            <a:endParaRPr lang="en-US" sz="1800">
              <a:solidFill>
                <a:srgbClr val="002060"/>
              </a:solidFill>
              <a:ea typeface="Calibri"/>
              <a:cs typeface="Calibri"/>
            </a:endParaRPr>
          </a:p>
          <a:p>
            <a:r>
              <a:rPr lang="en-US" sz="2000">
                <a:solidFill>
                  <a:srgbClr val="002060"/>
                </a:solidFill>
              </a:rPr>
              <a:t>Join the Alumni Board</a:t>
            </a:r>
          </a:p>
          <a:p>
            <a:r>
              <a:rPr lang="en-US" sz="2000">
                <a:solidFill>
                  <a:srgbClr val="002060"/>
                </a:solidFill>
              </a:rPr>
              <a:t>Questions, contact the alumni office at </a:t>
            </a:r>
            <a:r>
              <a:rPr lang="en-US" sz="2000">
                <a:solidFill>
                  <a:srgbClr val="002060"/>
                </a:solidFill>
                <a:hlinkClick r:id="rId4"/>
              </a:rPr>
              <a:t>alumni@sienaheights.edu</a:t>
            </a:r>
            <a:r>
              <a:rPr lang="en-US" sz="2000">
                <a:solidFill>
                  <a:srgbClr val="002060"/>
                </a:solidFill>
              </a:rPr>
              <a:t> </a:t>
            </a:r>
          </a:p>
        </p:txBody>
      </p:sp>
      <p:pic>
        <p:nvPicPr>
          <p:cNvPr id="6" name="Picture 5">
            <a:extLst>
              <a:ext uri="{FF2B5EF4-FFF2-40B4-BE49-F238E27FC236}">
                <a16:creationId xmlns:a16="http://schemas.microsoft.com/office/drawing/2014/main" id="{C8B7D376-DCFD-4B89-918C-A16B91ADDC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45" t="9539" r="9918" b="9539"/>
          <a:stretch/>
        </p:blipFill>
        <p:spPr>
          <a:xfrm>
            <a:off x="7083423" y="581892"/>
            <a:ext cx="4397433" cy="2737831"/>
          </a:xfrm>
          <a:prstGeom prst="rect">
            <a:avLst/>
          </a:prstGeom>
        </p:spPr>
      </p:pic>
      <p:pic>
        <p:nvPicPr>
          <p:cNvPr id="8" name="Picture 7">
            <a:extLst>
              <a:ext uri="{FF2B5EF4-FFF2-40B4-BE49-F238E27FC236}">
                <a16:creationId xmlns:a16="http://schemas.microsoft.com/office/drawing/2014/main" id="{2F09ED40-E3DD-4934-8992-6F9A2AED4E53}"/>
              </a:ext>
            </a:extLst>
          </p:cNvPr>
          <p:cNvPicPr>
            <a:picLocks noChangeAspect="1"/>
          </p:cNvPicPr>
          <p:nvPr/>
        </p:nvPicPr>
        <p:blipFill>
          <a:blip r:embed="rId6" cstate="print">
            <a:extLst>
              <a:ext uri="{28A0092B-C50C-407E-A947-70E740481C1C}">
                <a14:useLocalDpi xmlns:a14="http://schemas.microsoft.com/office/drawing/2010/main" val="0"/>
              </a:ext>
            </a:extLst>
          </a:blip>
          <a:srcRect t="7197" b="7197"/>
          <a:stretch/>
        </p:blipFill>
        <p:spPr>
          <a:xfrm>
            <a:off x="7083423" y="3707894"/>
            <a:ext cx="4395569" cy="2518756"/>
          </a:xfrm>
          <a:prstGeom prst="rect">
            <a:avLst/>
          </a:prstGeom>
        </p:spPr>
      </p:pic>
    </p:spTree>
    <p:extLst>
      <p:ext uri="{BB962C8B-B14F-4D97-AF65-F5344CB8AC3E}">
        <p14:creationId xmlns:p14="http://schemas.microsoft.com/office/powerpoint/2010/main" val="2158520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9FC4E-180A-4CA9-A217-5F72CF7FAB10}"/>
              </a:ext>
            </a:extLst>
          </p:cNvPr>
          <p:cNvSpPr>
            <a:spLocks noGrp="1"/>
          </p:cNvSpPr>
          <p:nvPr>
            <p:ph type="title"/>
          </p:nvPr>
        </p:nvSpPr>
        <p:spPr>
          <a:xfrm>
            <a:off x="240405" y="318069"/>
            <a:ext cx="6072142" cy="1843977"/>
          </a:xfrm>
        </p:spPr>
        <p:txBody>
          <a:bodyPr vert="horz" lIns="91440" tIns="45720" rIns="91440" bIns="45720" rtlCol="0" anchor="b">
            <a:noAutofit/>
          </a:bodyPr>
          <a:lstStyle/>
          <a:p>
            <a:r>
              <a:rPr lang="en-US" sz="4800" b="1">
                <a:solidFill>
                  <a:srgbClr val="002060"/>
                </a:solidFill>
                <a:latin typeface="Avenir Next LT Pro"/>
              </a:rPr>
              <a:t>Congratulations, and thank </a:t>
            </a:r>
            <a:r>
              <a:rPr lang="en-US" sz="4800" b="1" kern="1200">
                <a:solidFill>
                  <a:srgbClr val="002060"/>
                </a:solidFill>
                <a:latin typeface="Avenir Next LT Pro"/>
              </a:rPr>
              <a:t>you for attending!</a:t>
            </a:r>
            <a:r>
              <a:rPr lang="en-US" sz="4800" b="1">
                <a:solidFill>
                  <a:srgbClr val="002060"/>
                </a:solidFill>
                <a:latin typeface="Avenir Next LT Pro"/>
              </a:rPr>
              <a:t> </a:t>
            </a:r>
            <a:endParaRPr lang="en-US" sz="4800" b="1" kern="1200">
              <a:solidFill>
                <a:srgbClr val="002060"/>
              </a:solidFill>
              <a:latin typeface="Avenir Next LT Pro" panose="020B0504020202020204" pitchFamily="34" charset="0"/>
            </a:endParaRPr>
          </a:p>
        </p:txBody>
      </p:sp>
      <p:sp>
        <p:nvSpPr>
          <p:cNvPr id="6" name="TextBox 5">
            <a:extLst>
              <a:ext uri="{FF2B5EF4-FFF2-40B4-BE49-F238E27FC236}">
                <a16:creationId xmlns:a16="http://schemas.microsoft.com/office/drawing/2014/main" id="{50BD1AD3-37E4-4C84-836D-0C548C4F3C16}"/>
              </a:ext>
            </a:extLst>
          </p:cNvPr>
          <p:cNvSpPr txBox="1"/>
          <p:nvPr/>
        </p:nvSpPr>
        <p:spPr>
          <a:xfrm>
            <a:off x="416752" y="2761351"/>
            <a:ext cx="6010796" cy="2511106"/>
          </a:xfrm>
          <a:prstGeom prst="rect">
            <a:avLst/>
          </a:prstGeom>
        </p:spPr>
        <p:txBody>
          <a:bodyPr vert="horz" lIns="91440" tIns="45720" rIns="91440" bIns="45720" rtlCol="0" anchor="t">
            <a:normAutofit/>
          </a:bodyPr>
          <a:lstStyle/>
          <a:p>
            <a:pPr>
              <a:lnSpc>
                <a:spcPct val="90000"/>
              </a:lnSpc>
              <a:spcAft>
                <a:spcPts val="600"/>
              </a:spcAft>
            </a:pPr>
            <a:r>
              <a:rPr lang="en-US" sz="2000">
                <a:solidFill>
                  <a:srgbClr val="002060"/>
                </a:solidFill>
              </a:rPr>
              <a:t>All links mentioned in this presentation are available on the </a:t>
            </a:r>
            <a:r>
              <a:rPr lang="en-US" sz="2000">
                <a:solidFill>
                  <a:schemeClr val="accent5">
                    <a:lumMod val="75000"/>
                  </a:schemeClr>
                </a:solidFill>
                <a:hlinkClick r:id="rId2">
                  <a:extLst>
                    <a:ext uri="{A12FA001-AC4F-418D-AE19-62706E023703}">
                      <ahyp:hlinkClr xmlns:ahyp="http://schemas.microsoft.com/office/drawing/2018/hyperlinkcolor" val="tx"/>
                    </a:ext>
                  </a:extLst>
                </a:hlinkClick>
              </a:rPr>
              <a:t>Commencement Information and Registration site</a:t>
            </a:r>
            <a:r>
              <a:rPr lang="en-US" sz="2000">
                <a:solidFill>
                  <a:srgbClr val="002060"/>
                </a:solidFill>
              </a:rPr>
              <a:t>. </a:t>
            </a:r>
            <a:endParaRPr lang="en-US"/>
          </a:p>
          <a:p>
            <a:pPr>
              <a:lnSpc>
                <a:spcPct val="90000"/>
              </a:lnSpc>
              <a:spcAft>
                <a:spcPts val="600"/>
              </a:spcAft>
            </a:pPr>
            <a:endParaRPr lang="en-US" sz="2000">
              <a:solidFill>
                <a:srgbClr val="002060"/>
              </a:solidFill>
            </a:endParaRPr>
          </a:p>
          <a:p>
            <a:pPr>
              <a:lnSpc>
                <a:spcPct val="90000"/>
              </a:lnSpc>
              <a:spcAft>
                <a:spcPts val="600"/>
              </a:spcAft>
            </a:pPr>
            <a:r>
              <a:rPr lang="en-US" sz="2000">
                <a:solidFill>
                  <a:srgbClr val="002060"/>
                </a:solidFill>
              </a:rPr>
              <a:t>Keep an eye on the SHU Announcements for any updates/reminders </a:t>
            </a:r>
            <a:endParaRPr lang="en-US" sz="2000">
              <a:solidFill>
                <a:srgbClr val="002060"/>
              </a:solidFill>
              <a:cs typeface="Calibri" panose="020F0502020204030204"/>
            </a:endParaRPr>
          </a:p>
          <a:p>
            <a:pPr>
              <a:lnSpc>
                <a:spcPct val="90000"/>
              </a:lnSpc>
              <a:spcAft>
                <a:spcPts val="600"/>
              </a:spcAft>
            </a:pPr>
            <a:endParaRPr lang="en-US" sz="2000">
              <a:solidFill>
                <a:srgbClr val="002060"/>
              </a:solidFill>
            </a:endParaRPr>
          </a:p>
          <a:p>
            <a:pPr>
              <a:lnSpc>
                <a:spcPct val="90000"/>
              </a:lnSpc>
              <a:spcAft>
                <a:spcPts val="600"/>
              </a:spcAft>
            </a:pPr>
            <a:endParaRPr lang="en-US" sz="2000">
              <a:solidFill>
                <a:srgbClr val="002060"/>
              </a:solidFill>
            </a:endParaRPr>
          </a:p>
        </p:txBody>
      </p:sp>
      <p:sp>
        <p:nvSpPr>
          <p:cNvPr id="69" name="Rectangle 6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CBBE075-BAED-5D3D-83A5-1127683E2E2E}"/>
              </a:ext>
            </a:extLst>
          </p:cNvPr>
          <p:cNvSpPr/>
          <p:nvPr/>
        </p:nvSpPr>
        <p:spPr>
          <a:xfrm>
            <a:off x="8036324" y="-10094"/>
            <a:ext cx="4238940" cy="6878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Logo&#10;&#10;Description automatically generated">
            <a:extLst>
              <a:ext uri="{FF2B5EF4-FFF2-40B4-BE49-F238E27FC236}">
                <a16:creationId xmlns:a16="http://schemas.microsoft.com/office/drawing/2014/main" id="{50323854-C274-4BBF-955D-59B48EF42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207" y="899701"/>
            <a:ext cx="4377597" cy="4367505"/>
          </a:xfrm>
          <a:prstGeom prst="rect">
            <a:avLst/>
          </a:prstGeom>
        </p:spPr>
      </p:pic>
      <p:sp>
        <p:nvSpPr>
          <p:cNvPr id="3" name="TextBox 2">
            <a:extLst>
              <a:ext uri="{FF2B5EF4-FFF2-40B4-BE49-F238E27FC236}">
                <a16:creationId xmlns:a16="http://schemas.microsoft.com/office/drawing/2014/main" id="{C35BA3F7-C81B-4BB0-A01A-E7C36B046419}"/>
              </a:ext>
            </a:extLst>
          </p:cNvPr>
          <p:cNvSpPr txBox="1"/>
          <p:nvPr/>
        </p:nvSpPr>
        <p:spPr>
          <a:xfrm>
            <a:off x="116301" y="6355440"/>
            <a:ext cx="12155019" cy="338554"/>
          </a:xfrm>
          <a:prstGeom prst="rect">
            <a:avLst/>
          </a:prstGeom>
          <a:noFill/>
        </p:spPr>
        <p:txBody>
          <a:bodyPr wrap="square" lIns="91440" tIns="45720" rIns="91440" bIns="45720" rtlCol="0" anchor="t">
            <a:spAutoFit/>
          </a:bodyPr>
          <a:lstStyle/>
          <a:p>
            <a:r>
              <a:rPr lang="en-US" sz="1600">
                <a:solidFill>
                  <a:srgbClr val="002060"/>
                </a:solidFill>
              </a:rPr>
              <a:t>Still have unanswered questions about graduation or commencement? Please reach out to Conni Marquez at </a:t>
            </a:r>
            <a:r>
              <a:rPr lang="en-US" sz="1600">
                <a:solidFill>
                  <a:schemeClr val="bg2">
                    <a:lumMod val="60000"/>
                    <a:lumOff val="40000"/>
                  </a:schemeClr>
                </a:solidFill>
                <a:hlinkClick r:id="rId4">
                  <a:extLst>
                    <a:ext uri="{A12FA001-AC4F-418D-AE19-62706E023703}">
                      <ahyp:hlinkClr xmlns:ahyp="http://schemas.microsoft.com/office/drawing/2018/hyperlinkcolor" val="tx"/>
                    </a:ext>
                  </a:extLst>
                </a:hlinkClick>
              </a:rPr>
              <a:t>cmarquez@sienaheights.edu</a:t>
            </a:r>
            <a:r>
              <a:rPr lang="en-US" sz="1600">
                <a:solidFill>
                  <a:schemeClr val="bg2">
                    <a:lumMod val="60000"/>
                    <a:lumOff val="40000"/>
                  </a:schemeClr>
                </a:solidFill>
              </a:rPr>
              <a:t>  </a:t>
            </a:r>
          </a:p>
        </p:txBody>
      </p:sp>
    </p:spTree>
    <p:extLst>
      <p:ext uri="{BB962C8B-B14F-4D97-AF65-F5344CB8AC3E}">
        <p14:creationId xmlns:p14="http://schemas.microsoft.com/office/powerpoint/2010/main" val="3985462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11B3-7388-458E-93A6-6FEEED25C7D3}"/>
              </a:ext>
            </a:extLst>
          </p:cNvPr>
          <p:cNvSpPr>
            <a:spLocks noGrp="1"/>
          </p:cNvSpPr>
          <p:nvPr>
            <p:ph type="title"/>
          </p:nvPr>
        </p:nvSpPr>
        <p:spPr>
          <a:xfrm>
            <a:off x="560832" y="174661"/>
            <a:ext cx="11070333" cy="1516027"/>
          </a:xfrm>
          <a:solidFill>
            <a:schemeClr val="accent1">
              <a:lumMod val="50000"/>
            </a:schemeClr>
          </a:solidFill>
        </p:spPr>
        <p:txBody>
          <a:bodyPr>
            <a:normAutofit/>
          </a:bodyPr>
          <a:lstStyle/>
          <a:p>
            <a:pPr algn="ctr">
              <a:lnSpc>
                <a:spcPct val="100000"/>
              </a:lnSpc>
              <a:spcBef>
                <a:spcPts val="0"/>
              </a:spcBef>
              <a:spcAft>
                <a:spcPts val="2000"/>
              </a:spcAft>
            </a:pPr>
            <a:r>
              <a:rPr lang="en-US" b="1" u="sng">
                <a:solidFill>
                  <a:schemeClr val="bg1"/>
                </a:solidFill>
                <a:latin typeface="Avenir Next LT Pro" panose="020B0504020202020204" pitchFamily="34" charset="0"/>
              </a:rPr>
              <a:t>WHAT’S THE DIFFERENCE?</a:t>
            </a:r>
            <a:br>
              <a:rPr lang="en-US" b="1">
                <a:solidFill>
                  <a:schemeClr val="bg1"/>
                </a:solidFill>
                <a:latin typeface="Avenir Next LT Pro" panose="020B0504020202020204" pitchFamily="34" charset="0"/>
              </a:rPr>
            </a:br>
            <a:r>
              <a:rPr lang="en-US" sz="3500" b="1">
                <a:solidFill>
                  <a:schemeClr val="bg1"/>
                </a:solidFill>
                <a:latin typeface="Avenir Next LT Pro" panose="020B0504020202020204" pitchFamily="34" charset="0"/>
              </a:rPr>
              <a:t>Applying to Graduate vs Commencement</a:t>
            </a:r>
          </a:p>
        </p:txBody>
      </p:sp>
      <p:sp>
        <p:nvSpPr>
          <p:cNvPr id="4" name="Text Placeholder 3">
            <a:extLst>
              <a:ext uri="{FF2B5EF4-FFF2-40B4-BE49-F238E27FC236}">
                <a16:creationId xmlns:a16="http://schemas.microsoft.com/office/drawing/2014/main" id="{A8BFF7F5-8983-4D3A-A9E2-4FBB07FFADCC}"/>
              </a:ext>
            </a:extLst>
          </p:cNvPr>
          <p:cNvSpPr>
            <a:spLocks noGrp="1"/>
          </p:cNvSpPr>
          <p:nvPr>
            <p:ph type="body" idx="1"/>
          </p:nvPr>
        </p:nvSpPr>
        <p:spPr>
          <a:xfrm>
            <a:off x="560832" y="1681163"/>
            <a:ext cx="5436743" cy="647509"/>
          </a:xfrm>
          <a:ln>
            <a:solidFill>
              <a:srgbClr val="002060"/>
            </a:solidFill>
          </a:ln>
        </p:spPr>
        <p:txBody>
          <a:bodyPr anchor="ctr" anchorCtr="0">
            <a:normAutofit/>
          </a:bodyPr>
          <a:lstStyle/>
          <a:p>
            <a:pPr algn="ctr"/>
            <a:r>
              <a:rPr lang="en-US" sz="2800">
                <a:solidFill>
                  <a:schemeClr val="accent5">
                    <a:lumMod val="50000"/>
                  </a:schemeClr>
                </a:solidFill>
              </a:rPr>
              <a:t>Application for Graduation</a:t>
            </a:r>
          </a:p>
        </p:txBody>
      </p:sp>
      <p:sp>
        <p:nvSpPr>
          <p:cNvPr id="5" name="Content Placeholder 4">
            <a:extLst>
              <a:ext uri="{FF2B5EF4-FFF2-40B4-BE49-F238E27FC236}">
                <a16:creationId xmlns:a16="http://schemas.microsoft.com/office/drawing/2014/main" id="{9F9F874E-330A-4230-989D-CBAE5BD119FE}"/>
              </a:ext>
            </a:extLst>
          </p:cNvPr>
          <p:cNvSpPr>
            <a:spLocks noGrp="1"/>
          </p:cNvSpPr>
          <p:nvPr>
            <p:ph sz="half" idx="2"/>
          </p:nvPr>
        </p:nvSpPr>
        <p:spPr>
          <a:xfrm>
            <a:off x="560832" y="2328672"/>
            <a:ext cx="5436743" cy="4158391"/>
          </a:xfrm>
          <a:ln>
            <a:solidFill>
              <a:srgbClr val="002060"/>
            </a:solidFill>
          </a:ln>
        </p:spPr>
        <p:txBody>
          <a:bodyPr>
            <a:normAutofit lnSpcReduction="10000"/>
          </a:bodyPr>
          <a:lstStyle/>
          <a:p>
            <a:pPr>
              <a:spcAft>
                <a:spcPts val="1000"/>
              </a:spcAft>
            </a:pPr>
            <a:r>
              <a:rPr lang="en-US" sz="2600" b="1" u="sng">
                <a:solidFill>
                  <a:schemeClr val="accent5">
                    <a:lumMod val="50000"/>
                  </a:schemeClr>
                </a:solidFill>
              </a:rPr>
              <a:t>Graduation</a:t>
            </a:r>
            <a:r>
              <a:rPr lang="en-US" sz="2600">
                <a:solidFill>
                  <a:schemeClr val="accent5">
                    <a:lumMod val="50000"/>
                  </a:schemeClr>
                </a:solidFill>
              </a:rPr>
              <a:t> - The receiving or conferring of an academic degree or diploma</a:t>
            </a:r>
          </a:p>
          <a:p>
            <a:pPr>
              <a:spcAft>
                <a:spcPts val="1000"/>
              </a:spcAft>
            </a:pPr>
            <a:r>
              <a:rPr lang="en-US" sz="2600">
                <a:solidFill>
                  <a:schemeClr val="accent5">
                    <a:lumMod val="50000"/>
                  </a:schemeClr>
                </a:solidFill>
              </a:rPr>
              <a:t>SHU has </a:t>
            </a:r>
            <a:r>
              <a:rPr lang="en-US" sz="2600" b="1">
                <a:solidFill>
                  <a:schemeClr val="accent5">
                    <a:lumMod val="50000"/>
                  </a:schemeClr>
                </a:solidFill>
              </a:rPr>
              <a:t>3 Graduations           </a:t>
            </a:r>
            <a:r>
              <a:rPr lang="en-US" sz="2600">
                <a:solidFill>
                  <a:schemeClr val="accent5">
                    <a:lumMod val="50000"/>
                  </a:schemeClr>
                </a:solidFill>
              </a:rPr>
              <a:t>(August, December, and May)</a:t>
            </a:r>
          </a:p>
          <a:p>
            <a:pPr>
              <a:spcAft>
                <a:spcPts val="1000"/>
              </a:spcAft>
            </a:pPr>
            <a:r>
              <a:rPr lang="en-US" sz="2600">
                <a:solidFill>
                  <a:schemeClr val="accent5">
                    <a:lumMod val="50000"/>
                  </a:schemeClr>
                </a:solidFill>
              </a:rPr>
              <a:t>Every student must fill out the graduation application to receive their diploma and be granted their degree</a:t>
            </a:r>
          </a:p>
          <a:p>
            <a:endParaRPr lang="en-US"/>
          </a:p>
          <a:p>
            <a:endParaRPr lang="en-US"/>
          </a:p>
        </p:txBody>
      </p:sp>
      <p:sp>
        <p:nvSpPr>
          <p:cNvPr id="6" name="Text Placeholder 5">
            <a:extLst>
              <a:ext uri="{FF2B5EF4-FFF2-40B4-BE49-F238E27FC236}">
                <a16:creationId xmlns:a16="http://schemas.microsoft.com/office/drawing/2014/main" id="{64C11EAC-1FE4-43B2-97AF-FCF5EA9E3F93}"/>
              </a:ext>
            </a:extLst>
          </p:cNvPr>
          <p:cNvSpPr>
            <a:spLocks noGrp="1"/>
          </p:cNvSpPr>
          <p:nvPr>
            <p:ph type="body" sz="quarter" idx="3"/>
          </p:nvPr>
        </p:nvSpPr>
        <p:spPr>
          <a:xfrm>
            <a:off x="6194423" y="1681163"/>
            <a:ext cx="5436743" cy="647509"/>
          </a:xfrm>
          <a:ln>
            <a:solidFill>
              <a:srgbClr val="002060"/>
            </a:solidFill>
          </a:ln>
        </p:spPr>
        <p:txBody>
          <a:bodyPr anchor="ctr" anchorCtr="0">
            <a:normAutofit/>
          </a:bodyPr>
          <a:lstStyle/>
          <a:p>
            <a:pPr algn="ctr"/>
            <a:r>
              <a:rPr lang="en-US" sz="2800">
                <a:solidFill>
                  <a:schemeClr val="accent5">
                    <a:lumMod val="50000"/>
                  </a:schemeClr>
                </a:solidFill>
              </a:rPr>
              <a:t>Commencement &amp; Ticket Ordering</a:t>
            </a:r>
          </a:p>
        </p:txBody>
      </p:sp>
      <p:sp>
        <p:nvSpPr>
          <p:cNvPr id="7" name="Content Placeholder 6">
            <a:extLst>
              <a:ext uri="{FF2B5EF4-FFF2-40B4-BE49-F238E27FC236}">
                <a16:creationId xmlns:a16="http://schemas.microsoft.com/office/drawing/2014/main" id="{0AA7E150-CBC5-46EC-9DAE-398FF986DD34}"/>
              </a:ext>
            </a:extLst>
          </p:cNvPr>
          <p:cNvSpPr>
            <a:spLocks noGrp="1"/>
          </p:cNvSpPr>
          <p:nvPr>
            <p:ph sz="quarter" idx="4"/>
          </p:nvPr>
        </p:nvSpPr>
        <p:spPr>
          <a:xfrm>
            <a:off x="6194422" y="2328672"/>
            <a:ext cx="5436743" cy="4158391"/>
          </a:xfrm>
          <a:ln>
            <a:solidFill>
              <a:srgbClr val="002060"/>
            </a:solidFill>
          </a:ln>
        </p:spPr>
        <p:txBody>
          <a:bodyPr>
            <a:normAutofit lnSpcReduction="10000"/>
          </a:bodyPr>
          <a:lstStyle/>
          <a:p>
            <a:pPr>
              <a:spcAft>
                <a:spcPts val="1000"/>
              </a:spcAft>
            </a:pPr>
            <a:r>
              <a:rPr lang="en-US" sz="2600" b="1" u="sng">
                <a:solidFill>
                  <a:schemeClr val="accent5">
                    <a:lumMod val="50000"/>
                  </a:schemeClr>
                </a:solidFill>
              </a:rPr>
              <a:t>Commencement</a:t>
            </a:r>
            <a:r>
              <a:rPr lang="en-US" sz="2600">
                <a:solidFill>
                  <a:schemeClr val="accent5">
                    <a:lumMod val="50000"/>
                  </a:schemeClr>
                </a:solidFill>
              </a:rPr>
              <a:t> -  A symbolic ceremony where graduates are recognized for their accomplishments</a:t>
            </a:r>
          </a:p>
          <a:p>
            <a:pPr>
              <a:spcAft>
                <a:spcPts val="1000"/>
              </a:spcAft>
            </a:pPr>
            <a:r>
              <a:rPr lang="en-US" sz="2600">
                <a:solidFill>
                  <a:schemeClr val="accent5">
                    <a:lumMod val="50000"/>
                  </a:schemeClr>
                </a:solidFill>
              </a:rPr>
              <a:t>SHU has </a:t>
            </a:r>
            <a:r>
              <a:rPr lang="en-US" sz="2600" b="1">
                <a:solidFill>
                  <a:schemeClr val="accent5">
                    <a:lumMod val="50000"/>
                  </a:schemeClr>
                </a:solidFill>
              </a:rPr>
              <a:t>1 Commencement Ceremony </a:t>
            </a:r>
            <a:r>
              <a:rPr lang="en-US" sz="2600">
                <a:solidFill>
                  <a:schemeClr val="accent5">
                    <a:lumMod val="50000"/>
                  </a:schemeClr>
                </a:solidFill>
              </a:rPr>
              <a:t>(May)</a:t>
            </a:r>
          </a:p>
          <a:p>
            <a:pPr>
              <a:spcAft>
                <a:spcPts val="1000"/>
              </a:spcAft>
            </a:pPr>
            <a:r>
              <a:rPr lang="en-US" sz="2600">
                <a:solidFill>
                  <a:schemeClr val="accent5">
                    <a:lumMod val="50000"/>
                  </a:schemeClr>
                </a:solidFill>
              </a:rPr>
              <a:t>To notify SHU that you will be participating in Commencement, you must complete the </a:t>
            </a:r>
            <a:r>
              <a:rPr lang="en-US" sz="2600" b="1">
                <a:solidFill>
                  <a:schemeClr val="accent5">
                    <a:lumMod val="50000"/>
                  </a:schemeClr>
                </a:solidFill>
              </a:rPr>
              <a:t>ticket registration form</a:t>
            </a:r>
            <a:endParaRPr lang="en-US" sz="2600" b="1">
              <a:solidFill>
                <a:srgbClr val="002060"/>
              </a:solidFill>
            </a:endParaRPr>
          </a:p>
        </p:txBody>
      </p:sp>
    </p:spTree>
    <p:extLst>
      <p:ext uri="{BB962C8B-B14F-4D97-AF65-F5344CB8AC3E}">
        <p14:creationId xmlns:p14="http://schemas.microsoft.com/office/powerpoint/2010/main" val="410402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92418D-0DD2-46F6-8ACE-05FB5ED71F43}"/>
              </a:ext>
            </a:extLst>
          </p:cNvPr>
          <p:cNvPicPr>
            <a:picLocks noChangeAspect="1"/>
          </p:cNvPicPr>
          <p:nvPr/>
        </p:nvPicPr>
        <p:blipFill>
          <a:blip r:embed="rId2">
            <a:extLst>
              <a:ext uri="{28A0092B-C50C-407E-A947-70E740481C1C}">
                <a14:useLocalDpi xmlns:a14="http://schemas.microsoft.com/office/drawing/2010/main" val="0"/>
              </a:ext>
            </a:extLst>
          </a:blip>
          <a:srcRect l="5035" r="5035"/>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ED5F61-B841-41D4-A327-456E32710D98}"/>
              </a:ext>
            </a:extLst>
          </p:cNvPr>
          <p:cNvSpPr>
            <a:spLocks noGrp="1"/>
          </p:cNvSpPr>
          <p:nvPr>
            <p:ph type="title"/>
          </p:nvPr>
        </p:nvSpPr>
        <p:spPr>
          <a:xfrm>
            <a:off x="594803" y="480720"/>
            <a:ext cx="6619811" cy="1344975"/>
          </a:xfrm>
        </p:spPr>
        <p:txBody>
          <a:bodyPr>
            <a:normAutofit fontScale="90000"/>
          </a:bodyPr>
          <a:lstStyle/>
          <a:p>
            <a:r>
              <a:rPr lang="en-US" sz="4000" b="1">
                <a:solidFill>
                  <a:schemeClr val="accent5">
                    <a:lumMod val="50000"/>
                  </a:schemeClr>
                </a:solidFill>
                <a:latin typeface="Avenir Next LT Pro" panose="020B0504020202020204" pitchFamily="34" charset="0"/>
              </a:rPr>
              <a:t>When should I complete my application for graduation?</a:t>
            </a:r>
          </a:p>
        </p:txBody>
      </p:sp>
      <p:sp>
        <p:nvSpPr>
          <p:cNvPr id="3" name="Content Placeholder 2">
            <a:extLst>
              <a:ext uri="{FF2B5EF4-FFF2-40B4-BE49-F238E27FC236}">
                <a16:creationId xmlns:a16="http://schemas.microsoft.com/office/drawing/2014/main" id="{7E3EB160-CC04-4B9F-BAAC-E86CF27E7C91}"/>
              </a:ext>
            </a:extLst>
          </p:cNvPr>
          <p:cNvSpPr>
            <a:spLocks noGrp="1"/>
          </p:cNvSpPr>
          <p:nvPr>
            <p:ph idx="1"/>
          </p:nvPr>
        </p:nvSpPr>
        <p:spPr>
          <a:xfrm>
            <a:off x="469783" y="1825695"/>
            <a:ext cx="6954474" cy="4204169"/>
          </a:xfrm>
        </p:spPr>
        <p:txBody>
          <a:bodyPr>
            <a:noAutofit/>
          </a:bodyPr>
          <a:lstStyle/>
          <a:p>
            <a:r>
              <a:rPr lang="en-US" sz="1900" b="1">
                <a:solidFill>
                  <a:schemeClr val="accent5">
                    <a:lumMod val="50000"/>
                  </a:schemeClr>
                </a:solidFill>
                <a:latin typeface="Avenir Next LT Pro" panose="020B0504020202020204" pitchFamily="34" charset="0"/>
              </a:rPr>
              <a:t>Requirements:</a:t>
            </a:r>
          </a:p>
          <a:p>
            <a:pPr lvl="1"/>
            <a:r>
              <a:rPr lang="en-US" sz="1900">
                <a:solidFill>
                  <a:schemeClr val="accent5">
                    <a:lumMod val="50000"/>
                  </a:schemeClr>
                </a:solidFill>
              </a:rPr>
              <a:t>Undergraduate – Students must have completed 88 or more hours of coursework with a minimum 2.0 cumulative GPA</a:t>
            </a:r>
          </a:p>
          <a:p>
            <a:pPr lvl="1"/>
            <a:r>
              <a:rPr lang="en-US" sz="1900">
                <a:solidFill>
                  <a:schemeClr val="accent5">
                    <a:lumMod val="50000"/>
                  </a:schemeClr>
                </a:solidFill>
              </a:rPr>
              <a:t>Graduate – Students must have completed 24 or more hours of coursework with a minimum 3.0 cumulative GPA</a:t>
            </a:r>
          </a:p>
          <a:p>
            <a:pPr marL="0" indent="0">
              <a:spcBef>
                <a:spcPts val="0"/>
              </a:spcBef>
              <a:buNone/>
            </a:pPr>
            <a:endParaRPr lang="en-US" sz="1200">
              <a:solidFill>
                <a:schemeClr val="accent5">
                  <a:lumMod val="50000"/>
                </a:schemeClr>
              </a:solidFill>
            </a:endParaRPr>
          </a:p>
          <a:p>
            <a:r>
              <a:rPr lang="en-US" sz="1900" b="1" i="0">
                <a:solidFill>
                  <a:schemeClr val="accent5">
                    <a:lumMod val="50000"/>
                  </a:schemeClr>
                </a:solidFill>
                <a:effectLst/>
                <a:latin typeface="Avenir Next LT Pro" panose="020B0504020202020204" pitchFamily="34" charset="0"/>
              </a:rPr>
              <a:t>Graduation Sessions and deadlines:</a:t>
            </a:r>
          </a:p>
          <a:p>
            <a:pPr lvl="1"/>
            <a:r>
              <a:rPr lang="en-US" sz="1900" b="0" i="0">
                <a:solidFill>
                  <a:schemeClr val="accent5">
                    <a:lumMod val="50000"/>
                  </a:schemeClr>
                </a:solidFill>
                <a:effectLst/>
              </a:rPr>
              <a:t>If your requirements will be met at the end of the Winter </a:t>
            </a:r>
            <a:r>
              <a:rPr lang="en-US" sz="1900">
                <a:solidFill>
                  <a:schemeClr val="accent5">
                    <a:lumMod val="50000"/>
                  </a:schemeClr>
                </a:solidFill>
              </a:rPr>
              <a:t>s</a:t>
            </a:r>
            <a:r>
              <a:rPr lang="en-US" sz="1900" b="0" i="0">
                <a:solidFill>
                  <a:schemeClr val="accent5">
                    <a:lumMod val="50000"/>
                  </a:schemeClr>
                </a:solidFill>
                <a:effectLst/>
              </a:rPr>
              <a:t>emester, </a:t>
            </a:r>
            <a:r>
              <a:rPr lang="en-US" sz="1900" b="1">
                <a:solidFill>
                  <a:schemeClr val="accent5">
                    <a:lumMod val="50000"/>
                  </a:schemeClr>
                </a:solidFill>
              </a:rPr>
              <a:t>a</a:t>
            </a:r>
            <a:r>
              <a:rPr lang="en-US" sz="1900" b="1" i="0">
                <a:solidFill>
                  <a:schemeClr val="accent5">
                    <a:lumMod val="50000"/>
                  </a:schemeClr>
                </a:solidFill>
                <a:effectLst/>
              </a:rPr>
              <a:t>pply for May graduation by March 1st</a:t>
            </a:r>
          </a:p>
          <a:p>
            <a:pPr lvl="1"/>
            <a:r>
              <a:rPr lang="en-US" sz="1900" b="0" i="0">
                <a:solidFill>
                  <a:schemeClr val="accent5">
                    <a:lumMod val="50000"/>
                  </a:schemeClr>
                </a:solidFill>
                <a:effectLst/>
              </a:rPr>
              <a:t>If your requirements will be met at the end of the Summer </a:t>
            </a:r>
            <a:r>
              <a:rPr lang="en-US" sz="1900">
                <a:solidFill>
                  <a:schemeClr val="accent5">
                    <a:lumMod val="50000"/>
                  </a:schemeClr>
                </a:solidFill>
              </a:rPr>
              <a:t>s</a:t>
            </a:r>
            <a:r>
              <a:rPr lang="en-US" sz="1900" b="0" i="0">
                <a:solidFill>
                  <a:schemeClr val="accent5">
                    <a:lumMod val="50000"/>
                  </a:schemeClr>
                </a:solidFill>
                <a:effectLst/>
              </a:rPr>
              <a:t>emester, </a:t>
            </a:r>
            <a:r>
              <a:rPr lang="en-US" sz="1900">
                <a:solidFill>
                  <a:schemeClr val="accent5">
                    <a:lumMod val="50000"/>
                  </a:schemeClr>
                </a:solidFill>
              </a:rPr>
              <a:t>a</a:t>
            </a:r>
            <a:r>
              <a:rPr lang="en-US" sz="1900" b="0" i="0">
                <a:solidFill>
                  <a:schemeClr val="accent5">
                    <a:lumMod val="50000"/>
                  </a:schemeClr>
                </a:solidFill>
                <a:effectLst/>
              </a:rPr>
              <a:t>pply for August graduation by June 30th</a:t>
            </a:r>
          </a:p>
          <a:p>
            <a:pPr lvl="1"/>
            <a:r>
              <a:rPr lang="en-US" sz="1900" b="0" i="0">
                <a:solidFill>
                  <a:schemeClr val="accent5">
                    <a:lumMod val="50000"/>
                  </a:schemeClr>
                </a:solidFill>
                <a:effectLst/>
              </a:rPr>
              <a:t>If your requirements will be met at the end of the Fall semester, </a:t>
            </a:r>
            <a:r>
              <a:rPr lang="en-US" sz="1900">
                <a:solidFill>
                  <a:schemeClr val="accent5">
                    <a:lumMod val="50000"/>
                  </a:schemeClr>
                </a:solidFill>
              </a:rPr>
              <a:t>a</a:t>
            </a:r>
            <a:r>
              <a:rPr lang="en-US" sz="1900" b="0" i="0">
                <a:solidFill>
                  <a:schemeClr val="accent5">
                    <a:lumMod val="50000"/>
                  </a:schemeClr>
                </a:solidFill>
                <a:effectLst/>
              </a:rPr>
              <a:t>pply for December graduation by September 30th</a:t>
            </a:r>
            <a:endParaRPr lang="en-US" sz="1900">
              <a:solidFill>
                <a:schemeClr val="accent5">
                  <a:lumMod val="50000"/>
                </a:schemeClr>
              </a:solidFill>
            </a:endParaRPr>
          </a:p>
        </p:txBody>
      </p:sp>
    </p:spTree>
    <p:extLst>
      <p:ext uri="{BB962C8B-B14F-4D97-AF65-F5344CB8AC3E}">
        <p14:creationId xmlns:p14="http://schemas.microsoft.com/office/powerpoint/2010/main" val="2045782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389131-5DED-4794-AC73-9896850993D9}"/>
              </a:ext>
            </a:extLst>
          </p:cNvPr>
          <p:cNvSpPr>
            <a:spLocks noGrp="1"/>
          </p:cNvSpPr>
          <p:nvPr>
            <p:ph type="title"/>
          </p:nvPr>
        </p:nvSpPr>
        <p:spPr>
          <a:xfrm>
            <a:off x="1383564" y="348865"/>
            <a:ext cx="9718111" cy="1576446"/>
          </a:xfrm>
        </p:spPr>
        <p:txBody>
          <a:bodyPr anchor="ctr">
            <a:normAutofit/>
          </a:bodyPr>
          <a:lstStyle/>
          <a:p>
            <a:r>
              <a:rPr lang="en-US" sz="4000" b="1">
                <a:solidFill>
                  <a:srgbClr val="FFFFFF"/>
                </a:solidFill>
                <a:latin typeface="Avenir Next LT Pro" panose="020B0504020202020204" pitchFamily="34" charset="0"/>
              </a:rPr>
              <a:t>Application for Graduation</a:t>
            </a:r>
          </a:p>
        </p:txBody>
      </p:sp>
      <p:graphicFrame>
        <p:nvGraphicFramePr>
          <p:cNvPr id="5" name="Content Placeholder 2">
            <a:extLst>
              <a:ext uri="{FF2B5EF4-FFF2-40B4-BE49-F238E27FC236}">
                <a16:creationId xmlns:a16="http://schemas.microsoft.com/office/drawing/2014/main" id="{B0E3B587-D79B-4304-8735-4FB7508F4014}"/>
              </a:ext>
            </a:extLst>
          </p:cNvPr>
          <p:cNvGraphicFramePr>
            <a:graphicFrameLocks noGrp="1"/>
          </p:cNvGraphicFramePr>
          <p:nvPr>
            <p:ph idx="1"/>
            <p:extLst>
              <p:ext uri="{D42A27DB-BD31-4B8C-83A1-F6EECF244321}">
                <p14:modId xmlns:p14="http://schemas.microsoft.com/office/powerpoint/2010/main" val="3105901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221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7BBC0E-37C8-43AA-9692-4C571CC66971}"/>
              </a:ext>
            </a:extLst>
          </p:cNvPr>
          <p:cNvSpPr>
            <a:spLocks noGrp="1"/>
          </p:cNvSpPr>
          <p:nvPr>
            <p:ph type="title"/>
          </p:nvPr>
        </p:nvSpPr>
        <p:spPr>
          <a:xfrm>
            <a:off x="370937" y="335102"/>
            <a:ext cx="4523222" cy="1938076"/>
          </a:xfrm>
        </p:spPr>
        <p:txBody>
          <a:bodyPr>
            <a:normAutofit/>
          </a:bodyPr>
          <a:lstStyle/>
          <a:p>
            <a:r>
              <a:rPr lang="en-US" sz="3700" b="1" dirty="0">
                <a:solidFill>
                  <a:schemeClr val="accent5">
                    <a:lumMod val="50000"/>
                  </a:schemeClr>
                </a:solidFill>
                <a:latin typeface="Avenir Next LT Pro" panose="020B0504020202020204" pitchFamily="34" charset="0"/>
              </a:rPr>
              <a:t>The University Commencement</a:t>
            </a:r>
            <a:br>
              <a:rPr lang="en-US" sz="3700" b="1" dirty="0">
                <a:solidFill>
                  <a:schemeClr val="accent5">
                    <a:lumMod val="50000"/>
                  </a:schemeClr>
                </a:solidFill>
                <a:latin typeface="Avenir Next LT Pro" panose="020B0504020202020204" pitchFamily="34" charset="0"/>
              </a:rPr>
            </a:br>
            <a:r>
              <a:rPr lang="en-US" sz="3700" b="1" dirty="0">
                <a:solidFill>
                  <a:schemeClr val="accent5">
                    <a:lumMod val="50000"/>
                  </a:schemeClr>
                </a:solidFill>
                <a:latin typeface="Avenir Next LT Pro" panose="020B0504020202020204" pitchFamily="34" charset="0"/>
              </a:rPr>
              <a:t>Ceremony </a:t>
            </a:r>
          </a:p>
        </p:txBody>
      </p:sp>
      <p:sp>
        <p:nvSpPr>
          <p:cNvPr id="11" name="Content Placeholder 10">
            <a:extLst>
              <a:ext uri="{FF2B5EF4-FFF2-40B4-BE49-F238E27FC236}">
                <a16:creationId xmlns:a16="http://schemas.microsoft.com/office/drawing/2014/main" id="{A28D4258-A49D-485B-91D6-8C5CC5456473}"/>
              </a:ext>
            </a:extLst>
          </p:cNvPr>
          <p:cNvSpPr>
            <a:spLocks noGrp="1"/>
          </p:cNvSpPr>
          <p:nvPr>
            <p:ph idx="1"/>
          </p:nvPr>
        </p:nvSpPr>
        <p:spPr>
          <a:xfrm>
            <a:off x="310478" y="2327474"/>
            <a:ext cx="4283360" cy="4141128"/>
          </a:xfrm>
        </p:spPr>
        <p:txBody>
          <a:bodyPr vert="horz" lIns="91440" tIns="45720" rIns="91440" bIns="45720" rtlCol="0" anchor="t">
            <a:normAutofit/>
          </a:bodyPr>
          <a:lstStyle/>
          <a:p>
            <a:pPr marL="0" indent="0">
              <a:buNone/>
            </a:pPr>
            <a:r>
              <a:rPr lang="en-US" sz="2000" b="1" dirty="0">
                <a:solidFill>
                  <a:schemeClr val="accent5">
                    <a:lumMod val="50000"/>
                  </a:schemeClr>
                </a:solidFill>
              </a:rPr>
              <a:t>Held at the Adrian Campus of Siena Heights University, in the University Fieldhouse</a:t>
            </a:r>
          </a:p>
          <a:p>
            <a:pPr marL="0" indent="0">
              <a:buNone/>
            </a:pPr>
            <a:endParaRPr lang="en-US" sz="100" b="1" dirty="0">
              <a:solidFill>
                <a:schemeClr val="accent5">
                  <a:lumMod val="50000"/>
                </a:schemeClr>
              </a:solidFill>
            </a:endParaRPr>
          </a:p>
          <a:p>
            <a:r>
              <a:rPr lang="en-US" sz="2000" b="1" dirty="0">
                <a:solidFill>
                  <a:schemeClr val="accent5">
                    <a:lumMod val="50000"/>
                  </a:schemeClr>
                </a:solidFill>
              </a:rPr>
              <a:t>Saturday, May 4 at 2:00p.m.              </a:t>
            </a:r>
            <a:r>
              <a:rPr lang="en-US" sz="2000" dirty="0">
                <a:solidFill>
                  <a:schemeClr val="accent5">
                    <a:lumMod val="50000"/>
                  </a:schemeClr>
                </a:solidFill>
              </a:rPr>
              <a:t>Commencement for all graduating students at SHU</a:t>
            </a:r>
            <a:endParaRPr lang="en-US" sz="2000" dirty="0">
              <a:solidFill>
                <a:schemeClr val="accent5">
                  <a:lumMod val="50000"/>
                </a:schemeClr>
              </a:solidFill>
              <a:ea typeface="Calibri"/>
              <a:cs typeface="Calibri"/>
            </a:endParaRPr>
          </a:p>
          <a:p>
            <a:pPr lvl="1"/>
            <a:r>
              <a:rPr lang="en-US" sz="1600" dirty="0">
                <a:solidFill>
                  <a:schemeClr val="accent5">
                    <a:lumMod val="50000"/>
                  </a:schemeClr>
                </a:solidFill>
              </a:rPr>
              <a:t>Commencement will also be livestreamed – Link can be found on the commencement website</a:t>
            </a:r>
            <a:endParaRPr lang="en-US" sz="1600" dirty="0">
              <a:solidFill>
                <a:schemeClr val="accent5">
                  <a:lumMod val="50000"/>
                </a:schemeClr>
              </a:solidFill>
              <a:cs typeface="Calibri"/>
            </a:endParaRPr>
          </a:p>
        </p:txBody>
      </p:sp>
      <p:pic>
        <p:nvPicPr>
          <p:cNvPr id="5" name="Content Placeholder 4" descr="A person in a graduation cap and gown giving a thumbs up&#10;&#10;Description automatically generated with medium confidence">
            <a:extLst>
              <a:ext uri="{FF2B5EF4-FFF2-40B4-BE49-F238E27FC236}">
                <a16:creationId xmlns:a16="http://schemas.microsoft.com/office/drawing/2014/main" id="{48985206-9817-4F3B-8E15-77097E05F7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4054"/>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Picture 6" descr="A group of people in graduation gowns posing for a photo&#10;&#10;Description automatically generated with medium confidence">
            <a:extLst>
              <a:ext uri="{FF2B5EF4-FFF2-40B4-BE49-F238E27FC236}">
                <a16:creationId xmlns:a16="http://schemas.microsoft.com/office/drawing/2014/main" id="{B9DE5848-F8E3-4A9A-9C2A-EDF338C1FD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05" b="14845"/>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786070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30918B-0A7D-4076-8847-EDE819D69776}"/>
              </a:ext>
            </a:extLst>
          </p:cNvPr>
          <p:cNvSpPr>
            <a:spLocks noGrp="1"/>
          </p:cNvSpPr>
          <p:nvPr>
            <p:ph type="title"/>
          </p:nvPr>
        </p:nvSpPr>
        <p:spPr>
          <a:xfrm>
            <a:off x="336430" y="325369"/>
            <a:ext cx="5183526" cy="1956841"/>
          </a:xfrm>
        </p:spPr>
        <p:txBody>
          <a:bodyPr anchor="b">
            <a:normAutofit/>
          </a:bodyPr>
          <a:lstStyle/>
          <a:p>
            <a:r>
              <a:rPr lang="en-US" sz="4000" b="1">
                <a:solidFill>
                  <a:schemeClr val="accent5">
                    <a:lumMod val="50000"/>
                  </a:schemeClr>
                </a:solidFill>
                <a:latin typeface="Avenir Next LT Pro" panose="020B0504020202020204" pitchFamily="34" charset="0"/>
              </a:rPr>
              <a:t>Commencement Tickets and Sign-Up</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60C1E42-099F-4F54-9E4B-84243AD8544F}"/>
              </a:ext>
            </a:extLst>
          </p:cNvPr>
          <p:cNvSpPr>
            <a:spLocks noGrp="1"/>
          </p:cNvSpPr>
          <p:nvPr>
            <p:ph idx="1"/>
          </p:nvPr>
        </p:nvSpPr>
        <p:spPr>
          <a:xfrm>
            <a:off x="457200" y="2787367"/>
            <a:ext cx="4426469" cy="3936067"/>
          </a:xfrm>
        </p:spPr>
        <p:txBody>
          <a:bodyPr vert="horz" lIns="91440" tIns="45720" rIns="91440" bIns="45720" rtlCol="0" anchor="t">
            <a:normAutofit/>
          </a:bodyPr>
          <a:lstStyle/>
          <a:p>
            <a:r>
              <a:rPr lang="en-US" sz="2200">
                <a:solidFill>
                  <a:srgbClr val="002060"/>
                </a:solidFill>
                <a:latin typeface="Calibri"/>
                <a:cs typeface="Calibri"/>
              </a:rPr>
              <a:t>Each student walking in commencement will receive 8 guest tickets</a:t>
            </a:r>
          </a:p>
          <a:p>
            <a:r>
              <a:rPr lang="en-US" sz="2200">
                <a:solidFill>
                  <a:srgbClr val="002060"/>
                </a:solidFill>
                <a:latin typeface="Calibri"/>
                <a:cs typeface="Calibri"/>
              </a:rPr>
              <a:t> Tickets are FREE!</a:t>
            </a:r>
          </a:p>
          <a:p>
            <a:r>
              <a:rPr lang="en-US" sz="2200">
                <a:solidFill>
                  <a:srgbClr val="002060"/>
                </a:solidFill>
                <a:latin typeface="Calibri"/>
                <a:cs typeface="Calibri"/>
              </a:rPr>
              <a:t>By completing the </a:t>
            </a:r>
            <a:r>
              <a:rPr lang="en-US" sz="2200" b="1">
                <a:solidFill>
                  <a:srgbClr val="002060"/>
                </a:solidFill>
                <a:latin typeface="Calibri"/>
                <a:cs typeface="Calibri"/>
              </a:rPr>
              <a:t>Ticket Registration Form</a:t>
            </a:r>
            <a:r>
              <a:rPr lang="en-US" sz="2200">
                <a:solidFill>
                  <a:srgbClr val="002060"/>
                </a:solidFill>
                <a:latin typeface="Calibri"/>
                <a:cs typeface="Calibri"/>
              </a:rPr>
              <a:t>, you are telling Siena Heights University that you will be participating/walking on Commencement Day </a:t>
            </a:r>
          </a:p>
        </p:txBody>
      </p:sp>
      <p:pic>
        <p:nvPicPr>
          <p:cNvPr id="8" name="Picture 7" descr="A group of people in graduation gowns posing for a photo&#10;&#10;Description automatically generated with medium confidence">
            <a:extLst>
              <a:ext uri="{FF2B5EF4-FFF2-40B4-BE49-F238E27FC236}">
                <a16:creationId xmlns:a16="http://schemas.microsoft.com/office/drawing/2014/main" id="{7838BDEF-DBF3-4268-BC16-99C6F2F91F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69" r="2227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64912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E5669D-77A0-400B-A40B-EF09513FAD41}"/>
              </a:ext>
            </a:extLst>
          </p:cNvPr>
          <p:cNvSpPr>
            <a:spLocks noGrp="1"/>
          </p:cNvSpPr>
          <p:nvPr>
            <p:ph type="title"/>
          </p:nvPr>
        </p:nvSpPr>
        <p:spPr>
          <a:xfrm>
            <a:off x="548824" y="301722"/>
            <a:ext cx="5296393" cy="1492352"/>
          </a:xfrm>
          <a:ln>
            <a:solidFill>
              <a:srgbClr val="002060"/>
            </a:solidFill>
          </a:ln>
        </p:spPr>
        <p:txBody>
          <a:bodyPr>
            <a:normAutofit/>
          </a:bodyPr>
          <a:lstStyle/>
          <a:p>
            <a:r>
              <a:rPr lang="en-US" b="1" dirty="0">
                <a:solidFill>
                  <a:schemeClr val="accent5">
                    <a:lumMod val="50000"/>
                  </a:schemeClr>
                </a:solidFill>
                <a:latin typeface="Avenir Next LT Pro" panose="020B0504020202020204" pitchFamily="34" charset="0"/>
              </a:rPr>
              <a:t>Commencement Early Participation</a:t>
            </a:r>
          </a:p>
        </p:txBody>
      </p:sp>
      <p:sp>
        <p:nvSpPr>
          <p:cNvPr id="3" name="Content Placeholder 2">
            <a:extLst>
              <a:ext uri="{FF2B5EF4-FFF2-40B4-BE49-F238E27FC236}">
                <a16:creationId xmlns:a16="http://schemas.microsoft.com/office/drawing/2014/main" id="{1577236B-87F9-4636-80C3-765B54999CB1}"/>
              </a:ext>
            </a:extLst>
          </p:cNvPr>
          <p:cNvSpPr>
            <a:spLocks noGrp="1"/>
          </p:cNvSpPr>
          <p:nvPr>
            <p:ph idx="1"/>
          </p:nvPr>
        </p:nvSpPr>
        <p:spPr>
          <a:xfrm>
            <a:off x="545776" y="1794075"/>
            <a:ext cx="5296393" cy="4815068"/>
          </a:xfrm>
          <a:ln>
            <a:solidFill>
              <a:srgbClr val="002060"/>
            </a:solidFill>
          </a:ln>
        </p:spPr>
        <p:txBody>
          <a:bodyPr>
            <a:noAutofit/>
          </a:bodyPr>
          <a:lstStyle/>
          <a:p>
            <a:pPr marL="0" indent="0">
              <a:buNone/>
            </a:pPr>
            <a:r>
              <a:rPr lang="en-US" sz="1800" dirty="0">
                <a:solidFill>
                  <a:schemeClr val="accent5">
                    <a:lumMod val="50000"/>
                  </a:schemeClr>
                </a:solidFill>
              </a:rPr>
              <a:t>To participate in May Commencement Ceremony when you have not completed the requirements, you must fulfill the following conditions:</a:t>
            </a:r>
          </a:p>
          <a:p>
            <a:pPr marL="342900" indent="-342900">
              <a:buFont typeface="+mj-lt"/>
              <a:buAutoNum type="arabicPeriod"/>
            </a:pPr>
            <a:r>
              <a:rPr lang="en-US" sz="1800" dirty="0">
                <a:solidFill>
                  <a:schemeClr val="accent5">
                    <a:lumMod val="50000"/>
                  </a:schemeClr>
                </a:solidFill>
              </a:rPr>
              <a:t>You must be a baccalaureate or master’s degree candidate</a:t>
            </a:r>
          </a:p>
          <a:p>
            <a:pPr marL="342900" indent="-342900">
              <a:buFont typeface="+mj-lt"/>
              <a:buAutoNum type="arabicPeriod"/>
            </a:pPr>
            <a:r>
              <a:rPr lang="en-US" sz="1800" dirty="0">
                <a:solidFill>
                  <a:schemeClr val="accent5">
                    <a:lumMod val="50000"/>
                  </a:schemeClr>
                </a:solidFill>
              </a:rPr>
              <a:t>Complete the “Application for Graduation” form for SU24 (August)</a:t>
            </a:r>
          </a:p>
          <a:p>
            <a:pPr marL="342900" indent="-342900">
              <a:buFont typeface="+mj-lt"/>
              <a:buAutoNum type="arabicPeriod"/>
            </a:pPr>
            <a:r>
              <a:rPr lang="en-US" sz="1800" dirty="0">
                <a:solidFill>
                  <a:schemeClr val="accent5">
                    <a:lumMod val="50000"/>
                  </a:schemeClr>
                </a:solidFill>
              </a:rPr>
              <a:t>Be in good academic standing </a:t>
            </a:r>
          </a:p>
          <a:p>
            <a:pPr marL="342900" indent="-342900">
              <a:buFont typeface="+mj-lt"/>
              <a:buAutoNum type="arabicPeriod"/>
            </a:pPr>
            <a:r>
              <a:rPr lang="en-US" sz="1800" dirty="0">
                <a:solidFill>
                  <a:schemeClr val="accent5">
                    <a:lumMod val="50000"/>
                  </a:schemeClr>
                </a:solidFill>
              </a:rPr>
              <a:t>Be within the last 12 academic hours of graduation</a:t>
            </a:r>
          </a:p>
          <a:p>
            <a:pPr marL="342900" indent="-342900">
              <a:buFont typeface="+mj-lt"/>
              <a:buAutoNum type="arabicPeriod"/>
            </a:pPr>
            <a:r>
              <a:rPr lang="en-US" sz="1800" dirty="0">
                <a:solidFill>
                  <a:schemeClr val="accent5">
                    <a:lumMod val="50000"/>
                  </a:schemeClr>
                </a:solidFill>
              </a:rPr>
              <a:t>Provide evidence of registration for all remaining coursework</a:t>
            </a:r>
          </a:p>
          <a:p>
            <a:pPr marL="342900" indent="-342900">
              <a:buFont typeface="+mj-lt"/>
              <a:buAutoNum type="arabicPeriod"/>
            </a:pPr>
            <a:r>
              <a:rPr lang="en-US" sz="1800" dirty="0">
                <a:solidFill>
                  <a:schemeClr val="accent5">
                    <a:lumMod val="50000"/>
                  </a:schemeClr>
                </a:solidFill>
              </a:rPr>
              <a:t>Fill out the </a:t>
            </a:r>
            <a:r>
              <a:rPr lang="en-US" sz="1800" b="1" dirty="0">
                <a:solidFill>
                  <a:srgbClr val="002060"/>
                </a:solidFill>
                <a:hlinkClick r:id="rId2"/>
              </a:rPr>
              <a:t>Commencement Early Participation Form </a:t>
            </a:r>
            <a:r>
              <a:rPr lang="en-US" sz="1800" dirty="0">
                <a:solidFill>
                  <a:schemeClr val="accent5">
                    <a:lumMod val="50000"/>
                  </a:schemeClr>
                </a:solidFill>
              </a:rPr>
              <a:t>by Sunday, April 14, 2024</a:t>
            </a:r>
          </a:p>
        </p:txBody>
      </p:sp>
      <p:pic>
        <p:nvPicPr>
          <p:cNvPr id="5" name="Picture 4" descr="A large group of people outside a building&#10;&#10;Description automatically generated with low confidence">
            <a:extLst>
              <a:ext uri="{FF2B5EF4-FFF2-40B4-BE49-F238E27FC236}">
                <a16:creationId xmlns:a16="http://schemas.microsoft.com/office/drawing/2014/main" id="{E88D2F47-5279-429A-BEE3-99DEB9288A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1" r="1301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1921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wearing a graduation cap and gown&#10;&#10;Description automatically generated with medium confidence">
            <a:extLst>
              <a:ext uri="{FF2B5EF4-FFF2-40B4-BE49-F238E27FC236}">
                <a16:creationId xmlns:a16="http://schemas.microsoft.com/office/drawing/2014/main" id="{3026BDDC-A691-4CC4-97DB-962864011C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5" r="20062"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33" name="Picture 32" descr="A person in a graduation cap shaking hands with a person in a blue robe&#10;&#10;Description automatically generated with low confidence">
            <a:extLst>
              <a:ext uri="{FF2B5EF4-FFF2-40B4-BE49-F238E27FC236}">
                <a16:creationId xmlns:a16="http://schemas.microsoft.com/office/drawing/2014/main" id="{D7EF16A4-1B4A-4EB7-BCE5-E2B6A1B971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69" r="4720"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0" name="Picture 39">
            <a:extLst>
              <a:ext uri="{FF2B5EF4-FFF2-40B4-BE49-F238E27FC236}">
                <a16:creationId xmlns:a16="http://schemas.microsoft.com/office/drawing/2014/main" id="{0DEED12E-6B31-4576-8AFD-E264810096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81" b="29325"/>
          <a:stretch/>
        </p:blipFill>
        <p:spPr>
          <a:xfrm>
            <a:off x="5168353" y="3474720"/>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BA0D5C2B-B3EA-4143-8D8E-6CB97242B2CB}"/>
              </a:ext>
            </a:extLst>
          </p:cNvPr>
          <p:cNvSpPr>
            <a:spLocks noGrp="1"/>
          </p:cNvSpPr>
          <p:nvPr>
            <p:ph type="title"/>
          </p:nvPr>
        </p:nvSpPr>
        <p:spPr>
          <a:xfrm>
            <a:off x="448056" y="685800"/>
            <a:ext cx="4922338" cy="1325563"/>
          </a:xfrm>
        </p:spPr>
        <p:txBody>
          <a:bodyPr>
            <a:normAutofit/>
          </a:bodyPr>
          <a:lstStyle/>
          <a:p>
            <a:r>
              <a:rPr lang="en-US" sz="3400" b="1">
                <a:latin typeface="Avenir Next LT Pro" panose="020B0504020202020204" pitchFamily="34" charset="0"/>
                <a:cs typeface="Calibri Light"/>
              </a:rPr>
              <a:t>What is “Regalia” and where do I order it?  </a:t>
            </a:r>
          </a:p>
        </p:txBody>
      </p:sp>
      <p:sp>
        <p:nvSpPr>
          <p:cNvPr id="3" name="Content Placeholder 2">
            <a:extLst>
              <a:ext uri="{FF2B5EF4-FFF2-40B4-BE49-F238E27FC236}">
                <a16:creationId xmlns:a16="http://schemas.microsoft.com/office/drawing/2014/main" id="{03B9DD87-018C-450B-AFB9-95AFD0B2133B}"/>
              </a:ext>
            </a:extLst>
          </p:cNvPr>
          <p:cNvSpPr>
            <a:spLocks noGrp="1"/>
          </p:cNvSpPr>
          <p:nvPr>
            <p:ph idx="1"/>
          </p:nvPr>
        </p:nvSpPr>
        <p:spPr>
          <a:xfrm>
            <a:off x="343250" y="2110700"/>
            <a:ext cx="5131949" cy="3833083"/>
          </a:xfrm>
        </p:spPr>
        <p:txBody>
          <a:bodyPr vert="horz" lIns="91440" tIns="45720" rIns="91440" bIns="45720" rtlCol="0" anchor="t">
            <a:normAutofit/>
          </a:bodyPr>
          <a:lstStyle/>
          <a:p>
            <a:r>
              <a:rPr lang="en-US" sz="2000" dirty="0">
                <a:cs typeface="Calibri"/>
              </a:rPr>
              <a:t>Regalia is what a graduate wears during the commencement ceremony. This includes: graduation gown, graduation cap, tassel, and hood.</a:t>
            </a:r>
            <a:endParaRPr lang="en-US" sz="2000" dirty="0">
              <a:ea typeface="Calibri"/>
              <a:cs typeface="Calibri"/>
            </a:endParaRPr>
          </a:p>
          <a:p>
            <a:r>
              <a:rPr lang="en-US" sz="2000" dirty="0">
                <a:cs typeface="Calibri"/>
              </a:rPr>
              <a:t>Regalia can be purchased in person at the Adrian campus bookstore or ordered online at: </a:t>
            </a:r>
            <a:r>
              <a:rPr lang="en-US" sz="1800" b="1" u="sng" dirty="0">
                <a:solidFill>
                  <a:schemeClr val="accent5">
                    <a:lumMod val="50000"/>
                  </a:schemeClr>
                </a:solidFill>
                <a:cs typeface="Calibri"/>
                <a:hlinkClick r:id="rId6">
                  <a:extLst>
                    <a:ext uri="{A12FA001-AC4F-418D-AE19-62706E023703}">
                      <ahyp:hlinkClr xmlns:ahyp="http://schemas.microsoft.com/office/drawing/2018/hyperlinkcolor" val="tx"/>
                    </a:ext>
                  </a:extLst>
                </a:hlinkClick>
              </a:rPr>
              <a:t>https://oakhallcg.com/pages/sienaheights</a:t>
            </a:r>
            <a:r>
              <a:rPr lang="en-US" sz="1800" dirty="0">
                <a:solidFill>
                  <a:schemeClr val="accent5">
                    <a:lumMod val="50000"/>
                  </a:schemeClr>
                </a:solidFill>
                <a:cs typeface="Calibri"/>
              </a:rPr>
              <a:t> </a:t>
            </a:r>
            <a:endParaRPr lang="en-US" sz="1800" dirty="0">
              <a:solidFill>
                <a:schemeClr val="accent5">
                  <a:lumMod val="50000"/>
                </a:schemeClr>
              </a:solidFill>
              <a:ea typeface="Calibri"/>
              <a:cs typeface="Calibri"/>
            </a:endParaRPr>
          </a:p>
          <a:p>
            <a:r>
              <a:rPr lang="en-US" sz="2000" dirty="0">
                <a:cs typeface="Calibri"/>
              </a:rPr>
              <a:t>Online ordering link will be active until Sunday, April 7, 2024. After that please call the bookstore directly at </a:t>
            </a:r>
            <a:r>
              <a:rPr lang="en-US" sz="2000" b="1" dirty="0">
                <a:cs typeface="Calibri"/>
              </a:rPr>
              <a:t>(517)264-7911</a:t>
            </a:r>
            <a:r>
              <a:rPr lang="en-US" sz="2000" dirty="0">
                <a:cs typeface="Calibri"/>
              </a:rPr>
              <a:t>.</a:t>
            </a:r>
            <a:endParaRPr lang="en-US" sz="2000" dirty="0">
              <a:ea typeface="+mn-lt"/>
              <a:cs typeface="+mn-lt"/>
            </a:endParaRPr>
          </a:p>
          <a:p>
            <a:r>
              <a:rPr lang="en-US" sz="2000" dirty="0">
                <a:cs typeface="Calibri"/>
              </a:rPr>
              <a:t>When ordering online the items will be sent directly to your home w/a shipping fee.</a:t>
            </a:r>
            <a:endParaRPr lang="en-US" sz="2000" dirty="0">
              <a:ea typeface="Calibri"/>
              <a:cs typeface="Calibri"/>
            </a:endParaRPr>
          </a:p>
        </p:txBody>
      </p:sp>
      <p:sp>
        <p:nvSpPr>
          <p:cNvPr id="4" name="TextBox 3">
            <a:extLst>
              <a:ext uri="{FF2B5EF4-FFF2-40B4-BE49-F238E27FC236}">
                <a16:creationId xmlns:a16="http://schemas.microsoft.com/office/drawing/2014/main" id="{42753FC4-D1DF-AD22-F96C-F6F56C62042E}"/>
              </a:ext>
            </a:extLst>
          </p:cNvPr>
          <p:cNvSpPr txBox="1"/>
          <p:nvPr/>
        </p:nvSpPr>
        <p:spPr>
          <a:xfrm>
            <a:off x="343250" y="5943783"/>
            <a:ext cx="4837913" cy="646331"/>
          </a:xfrm>
          <a:prstGeom prst="rect">
            <a:avLst/>
          </a:prstGeom>
          <a:noFill/>
        </p:spPr>
        <p:txBody>
          <a:bodyPr wrap="square" lIns="91440" tIns="45720" rIns="91440" bIns="45720" rtlCol="0" anchor="t">
            <a:spAutoFit/>
          </a:bodyPr>
          <a:lstStyle/>
          <a:p>
            <a:r>
              <a:rPr lang="en-US" i="1" dirty="0"/>
              <a:t>The SHU Bookstore will be open on the day of commencement </a:t>
            </a:r>
            <a:r>
              <a:rPr lang="en-US" i="1"/>
              <a:t>from 9:00am-5:00pm</a:t>
            </a:r>
            <a:endParaRPr lang="en-US" i="1" dirty="0"/>
          </a:p>
        </p:txBody>
      </p:sp>
    </p:spTree>
    <p:extLst>
      <p:ext uri="{BB962C8B-B14F-4D97-AF65-F5344CB8AC3E}">
        <p14:creationId xmlns:p14="http://schemas.microsoft.com/office/powerpoint/2010/main" val="3082260724"/>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2C3C43"/>
      </a:dk2>
      <a:lt2>
        <a:srgbClr val="134679"/>
      </a:lt2>
      <a:accent1>
        <a:srgbClr val="F5D130"/>
      </a:accent1>
      <a:accent2>
        <a:srgbClr val="227FDC"/>
      </a:accent2>
      <a:accent3>
        <a:srgbClr val="F5D130"/>
      </a:accent3>
      <a:accent4>
        <a:srgbClr val="F8E078"/>
      </a:accent4>
      <a:accent5>
        <a:srgbClr val="BAD7F4"/>
      </a:accent5>
      <a:accent6>
        <a:srgbClr val="EBEBEB"/>
      </a:accent6>
      <a:hlink>
        <a:srgbClr val="F2F2F2"/>
      </a:hlink>
      <a:folHlink>
        <a:srgbClr val="FCF1C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15bf346-8ccc-4fd1-8769-dd7c87ed766b" xsi:nil="true"/>
    <lcf76f155ced4ddcb4097134ff3c332f xmlns="f3cd9f3c-a4e0-4f9f-a66b-1735fb315afe">
      <Terms xmlns="http://schemas.microsoft.com/office/infopath/2007/PartnerControls"/>
    </lcf76f155ced4ddcb4097134ff3c332f>
    <SharedWithUsers xmlns="415bf346-8ccc-4fd1-8769-dd7c87ed766b">
      <UserInfo>
        <DisplayName>Evan Graham</DisplayName>
        <AccountId>208</AccountId>
        <AccountType/>
      </UserInfo>
      <UserInfo>
        <DisplayName>Deanna Kuebeck</DisplayName>
        <AccountId>209</AccountId>
        <AccountType/>
      </UserInfo>
      <UserInfo>
        <DisplayName>Thomas Puszczewicz</DisplayName>
        <AccountId>210</AccountId>
        <AccountType/>
      </UserInfo>
      <UserInfo>
        <DisplayName>Kate Hamilton</DisplayName>
        <AccountId>24</AccountId>
        <AccountType/>
      </UserInfo>
      <UserInfo>
        <DisplayName>Michael Orlando</DisplayName>
        <AccountId>211</AccountId>
        <AccountType/>
      </UserInfo>
      <UserInfo>
        <DisplayName>Michael Blumenauer</DisplayName>
        <AccountId>153</AccountId>
        <AccountType/>
      </UserInfo>
      <UserInfo>
        <DisplayName>Conni Marquez</DisplayName>
        <AccountId>212</AccountId>
        <AccountType/>
      </UserInfo>
      <UserInfo>
        <DisplayName>Mary Jones</DisplayName>
        <AccountId>215</AccountId>
        <AccountType/>
      </UserInfo>
      <UserInfo>
        <DisplayName>Tichina Jones</DisplayName>
        <AccountId>216</AccountId>
        <AccountType/>
      </UserInfo>
      <UserInfo>
        <DisplayName>Elizabeth Artz</DisplayName>
        <AccountId>217</AccountId>
        <AccountType/>
      </UserInfo>
      <UserInfo>
        <DisplayName>Mercedes Starr</DisplayName>
        <AccountId>218</AccountId>
        <AccountType/>
      </UserInfo>
      <UserInfo>
        <DisplayName>Paige Westergaard</DisplayName>
        <AccountId>219</AccountId>
        <AccountType/>
      </UserInfo>
      <UserInfo>
        <DisplayName>Audrey Couturier</DisplayName>
        <AccountId>220</AccountId>
        <AccountType/>
      </UserInfo>
      <UserInfo>
        <DisplayName>Kira Proffitt</DisplayName>
        <AccountId>221</AccountId>
        <AccountType/>
      </UserInfo>
      <UserInfo>
        <DisplayName>John Fleenor</DisplayName>
        <AccountId>222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90197750570A40BA2F2714CE85ABE3" ma:contentTypeVersion="17" ma:contentTypeDescription="Create a new document." ma:contentTypeScope="" ma:versionID="1077ec31d793d9f7234dfd81d1c43fb2">
  <xsd:schema xmlns:xsd="http://www.w3.org/2001/XMLSchema" xmlns:xs="http://www.w3.org/2001/XMLSchema" xmlns:p="http://schemas.microsoft.com/office/2006/metadata/properties" xmlns:ns2="f3cd9f3c-a4e0-4f9f-a66b-1735fb315afe" xmlns:ns3="415bf346-8ccc-4fd1-8769-dd7c87ed766b" targetNamespace="http://schemas.microsoft.com/office/2006/metadata/properties" ma:root="true" ma:fieldsID="36f0685b2ace4ff51b8805c616791038" ns2:_="" ns3:_="">
    <xsd:import namespace="f3cd9f3c-a4e0-4f9f-a66b-1735fb315afe"/>
    <xsd:import namespace="415bf346-8ccc-4fd1-8769-dd7c87ed76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cd9f3c-a4e0-4f9f-a66b-1735fb315a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f9595e-48a4-4c92-9314-fca548d21b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5bf346-8ccc-4fd1-8769-dd7c87ed766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5ef3cf3-01ba-4cba-a236-5e5d4f1a27cb}" ma:internalName="TaxCatchAll" ma:showField="CatchAllData" ma:web="415bf346-8ccc-4fd1-8769-dd7c87ed76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A02399-DB1F-49AC-A38E-A353CB9C822B}">
  <ds:schemaRefs>
    <ds:schemaRef ds:uri="http://schemas.microsoft.com/sharepoint/v3/contenttype/forms"/>
  </ds:schemaRefs>
</ds:datastoreItem>
</file>

<file path=customXml/itemProps2.xml><?xml version="1.0" encoding="utf-8"?>
<ds:datastoreItem xmlns:ds="http://schemas.openxmlformats.org/officeDocument/2006/customXml" ds:itemID="{BEEBE394-1E53-4A82-A61A-10252B691814}">
  <ds:schemaRefs>
    <ds:schemaRef ds:uri="415bf346-8ccc-4fd1-8769-dd7c87ed766b"/>
    <ds:schemaRef ds:uri="f3cd9f3c-a4e0-4f9f-a66b-1735fb315a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901CB7C-A2C6-415F-AC28-6A5577030B9B}">
  <ds:schemaRefs>
    <ds:schemaRef ds:uri="415bf346-8ccc-4fd1-8769-dd7c87ed766b"/>
    <ds:schemaRef ds:uri="f3cd9f3c-a4e0-4f9f-a66b-1735fb315a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52</TotalTime>
  <Words>1771</Words>
  <Application>Microsoft Office PowerPoint</Application>
  <PresentationFormat>Widescreen</PresentationFormat>
  <Paragraphs>189</Paragraphs>
  <Slides>26</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Avenir Next LT Pro</vt:lpstr>
      <vt:lpstr>Calibri</vt:lpstr>
      <vt:lpstr>Calibri Light</vt:lpstr>
      <vt:lpstr>Century Gothic</vt:lpstr>
      <vt:lpstr>Gill Sans MT</vt:lpstr>
      <vt:lpstr>Times New Roman</vt:lpstr>
      <vt:lpstr>office theme</vt:lpstr>
      <vt:lpstr>1_Office Theme</vt:lpstr>
      <vt:lpstr>Parcel</vt:lpstr>
      <vt:lpstr>PowerPoint Presentation</vt:lpstr>
      <vt:lpstr>Important Dates</vt:lpstr>
      <vt:lpstr>WHAT’S THE DIFFERENCE? Applying to Graduate vs Commencement</vt:lpstr>
      <vt:lpstr>When should I complete my application for graduation?</vt:lpstr>
      <vt:lpstr>Application for Graduation</vt:lpstr>
      <vt:lpstr>The University Commencement Ceremony </vt:lpstr>
      <vt:lpstr>Commencement Tickets and Sign-Up</vt:lpstr>
      <vt:lpstr>Commencement Early Participation</vt:lpstr>
      <vt:lpstr>What is “Regalia” and where do I order it?  </vt:lpstr>
      <vt:lpstr>Regalia Packages and Cost</vt:lpstr>
      <vt:lpstr>Which hood should I purchase? </vt:lpstr>
      <vt:lpstr>Lavender Ceremony</vt:lpstr>
      <vt:lpstr>Honors Convocation &amp; Honors Cords</vt:lpstr>
      <vt:lpstr>What is Torch Night?</vt:lpstr>
      <vt:lpstr>When is Torch Night &amp; How Do I Sign Up? </vt:lpstr>
      <vt:lpstr>Make a GRAND gesture   Who will you ask to be your torch?</vt:lpstr>
      <vt:lpstr>Baccalaureate Mass</vt:lpstr>
      <vt:lpstr>Senior Social</vt:lpstr>
      <vt:lpstr>Kente Ceremony</vt:lpstr>
      <vt:lpstr> MENU  Scrambled Eggs Kielbasa with Peppers and Onions Breakfast potatoes Biscuits and Gravy triple berry French Toast Omelet Bar at Halo Grill  Tuscan chicken beef and broccoli basmati rice herb infused mashed potatoes steamed green beans vegetable egg rolls dinner rolls  Carving station Mustard crusted roast pork loin  Salad Bar   Assorted Desserts Beverage Bar </vt:lpstr>
      <vt:lpstr>Career Services</vt:lpstr>
      <vt:lpstr>PowerPoint Presentation</vt:lpstr>
      <vt:lpstr>PowerPoint Presentation</vt:lpstr>
      <vt:lpstr>PowerPoint Presentation</vt:lpstr>
      <vt:lpstr>Welcome to the Alumni Association!</vt:lpstr>
      <vt:lpstr>Congratulations, and thank you for attending!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Benjemin Gilsdorf</dc:creator>
  <cp:lastModifiedBy>Benjemin Gilsdorf</cp:lastModifiedBy>
  <cp:revision>2</cp:revision>
  <dcterms:created xsi:type="dcterms:W3CDTF">2022-02-15T19:38:57Z</dcterms:created>
  <dcterms:modified xsi:type="dcterms:W3CDTF">2024-02-27T17:38:18Z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0x0101000190197750570A40BA2F2714CE85ABE3</vt:lpwstr>
  </property>
  <property fmtid="{D5CDD505-2E9C-101B-9397-08002B2CF9AE}" pid="3" name="MediaServiceImageTags">
    <vt:lpwstr/>
  </property>
</Properties>
</file>